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60" r:id="rId3"/>
    <p:sldId id="261" r:id="rId4"/>
    <p:sldId id="262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C5D2"/>
    <a:srgbClr val="FF5753"/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-9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494" y="203760"/>
            <a:ext cx="8646459" cy="1127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495" y="1463348"/>
            <a:ext cx="8646458" cy="46819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55494" y="2595281"/>
            <a:ext cx="8646459" cy="4020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72;&#1076;&#1077;&#1078;&#1076;&#1072;\Desktop\&#1103;&#1082;&#1086;&#1074;&#1085;&#1077;&#1082;&#1086;\&#1055;&#1077;&#1089;&#1077;&#1085;&#1082;&#1080;%20&#1086;%20&#1087;&#1088;&#1086;&#1092;&#1077;&#1089;&#1089;&#1080;&#1103;&#1093;%20-%20&#1050;&#1077;&#1084;%20&#1089;&#1090;&#1072;&#1090;&#1100;%20(www.hotplayer.ru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05666" y="2957383"/>
            <a:ext cx="3286897" cy="2430162"/>
          </a:xfrm>
        </p:spPr>
        <p:txBody>
          <a:bodyPr>
            <a:noAutofit/>
          </a:bodyPr>
          <a:lstStyle/>
          <a:p>
            <a:r>
              <a:rPr lang="ru-RU" sz="2800" b="1" u="sng" dirty="0" smtClean="0"/>
              <a:t>Проект «Сюжетно-ролевые игры, как средство развития речи детей дошкольного возраста »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Песенки о профессиях - Кем стать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0514" y="544285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943" y="203760"/>
            <a:ext cx="5277010" cy="93924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Полученные результаты.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599" y="1556657"/>
            <a:ext cx="7911353" cy="263434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Анализ показал, что дети группа вполне справляется я со стоящим перед ними задачами игры. Сюжеты стали более разнообразными, игровые действия сложными, дети следовали заложенным в ролях правилам –мама- врач лечит, папа-шофер водит автобусы с пассажирами, бабушка идет за продуктами в магазин и готовит обед, мама учит дочку вязанию, папа ремонтируют с сыном мебель, все члены семьи принимают участие в сборе материала для выставки, дочка помогает наводить порядок в доме.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MG_51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1230" y="3823607"/>
            <a:ext cx="3537856" cy="2653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5002.JPG"/>
          <p:cNvPicPr>
            <a:picLocks noChangeAspect="1"/>
          </p:cNvPicPr>
          <p:nvPr/>
        </p:nvPicPr>
        <p:blipFill>
          <a:blip r:embed="rId3" cstate="print"/>
          <a:srcRect l="8725" t="4773" r="8725"/>
          <a:stretch>
            <a:fillRect/>
          </a:stretch>
        </p:blipFill>
        <p:spPr>
          <a:xfrm>
            <a:off x="664028" y="4107312"/>
            <a:ext cx="3712030" cy="2424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8143" y="-1"/>
            <a:ext cx="5331439" cy="1469571"/>
          </a:xfrm>
        </p:spPr>
        <p:txBody>
          <a:bodyPr/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Фото блок</a:t>
            </a:r>
            <a:b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</a:b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 descr="IMG_42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826" y="1883227"/>
            <a:ext cx="4078516" cy="3058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4284.JPG"/>
          <p:cNvPicPr>
            <a:picLocks noChangeAspect="1"/>
          </p:cNvPicPr>
          <p:nvPr/>
        </p:nvPicPr>
        <p:blipFill>
          <a:blip r:embed="rId3" cstate="print"/>
          <a:srcRect r="26548" b="18730"/>
          <a:stretch>
            <a:fillRect/>
          </a:stretch>
        </p:blipFill>
        <p:spPr>
          <a:xfrm>
            <a:off x="5442857" y="280595"/>
            <a:ext cx="3439885" cy="2854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42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996871" y="3278414"/>
            <a:ext cx="3817257" cy="2862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210122_154656.jpg"/>
          <p:cNvPicPr>
            <a:picLocks noChangeAspect="1"/>
          </p:cNvPicPr>
          <p:nvPr/>
        </p:nvPicPr>
        <p:blipFill>
          <a:blip r:embed="rId2" cstate="print"/>
          <a:srcRect l="9788" t="13968" r="11905"/>
          <a:stretch>
            <a:fillRect/>
          </a:stretch>
        </p:blipFill>
        <p:spPr>
          <a:xfrm>
            <a:off x="2775856" y="533401"/>
            <a:ext cx="2333399" cy="3418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IMG_4984.JPG"/>
          <p:cNvPicPr>
            <a:picLocks noChangeAspect="1"/>
          </p:cNvPicPr>
          <p:nvPr/>
        </p:nvPicPr>
        <p:blipFill>
          <a:blip r:embed="rId3" cstate="print"/>
          <a:srcRect l="6250" t="10632" r="3879"/>
          <a:stretch>
            <a:fillRect/>
          </a:stretch>
        </p:blipFill>
        <p:spPr>
          <a:xfrm rot="5400000">
            <a:off x="5909940" y="910964"/>
            <a:ext cx="3182768" cy="23737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qaHDmdgSJ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564" y="2906485"/>
            <a:ext cx="2800350" cy="373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vRS54Y0Z_3Q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93027" y="3701143"/>
            <a:ext cx="3614055" cy="2710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49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9313" y="130630"/>
            <a:ext cx="3491025" cy="2618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49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394253" y="1661283"/>
            <a:ext cx="3894666" cy="2920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zfgI2Wm18x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8499" y="2721429"/>
            <a:ext cx="2889475" cy="3897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v4CCQviQE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64514" y="2810233"/>
            <a:ext cx="2278743" cy="4047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16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06828"/>
            <a:ext cx="4027714" cy="30207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49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715" y="3709308"/>
            <a:ext cx="3646713" cy="2735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49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221394" y="1617311"/>
            <a:ext cx="3571401" cy="2678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49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822041" y="752474"/>
            <a:ext cx="3494316" cy="2620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49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10458" y="3432632"/>
            <a:ext cx="3541484" cy="2656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49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657323" y="670079"/>
            <a:ext cx="3096381" cy="2322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MG_4516.JPG"/>
          <p:cNvPicPr>
            <a:picLocks noChangeAspect="1"/>
          </p:cNvPicPr>
          <p:nvPr/>
        </p:nvPicPr>
        <p:blipFill>
          <a:blip r:embed="rId5" cstate="print"/>
          <a:srcRect l="10055" t="2201"/>
          <a:stretch>
            <a:fillRect/>
          </a:stretch>
        </p:blipFill>
        <p:spPr>
          <a:xfrm rot="5400000">
            <a:off x="4279901" y="3485242"/>
            <a:ext cx="3559627" cy="2902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999" y="1651557"/>
            <a:ext cx="8349344" cy="276804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67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Спасибо за внимание 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1701" y="617838"/>
            <a:ext cx="6894948" cy="6887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u="sng" dirty="0" smtClean="0"/>
              <a:t>Содержание проекта: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29" name="Group 171"/>
          <p:cNvGrpSpPr>
            <a:grpSpLocks/>
          </p:cNvGrpSpPr>
          <p:nvPr/>
        </p:nvGrpSpPr>
        <p:grpSpPr bwMode="auto">
          <a:xfrm>
            <a:off x="1841680" y="3258431"/>
            <a:ext cx="5334000" cy="528637"/>
            <a:chOff x="1200" y="2739"/>
            <a:chExt cx="3360" cy="333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>
              <a:off x="1200" y="2747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0D4F2"/>
                </a:gs>
                <a:gs pos="100000">
                  <a:srgbClr val="80D4F2">
                    <a:gamma/>
                    <a:tint val="6078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>
              <a:off x="1229" y="2984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DE2F5"/>
                </a:gs>
                <a:gs pos="100000">
                  <a:srgbClr val="ADE2F5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8"/>
            <p:cNvSpPr>
              <a:spLocks noChangeArrowheads="1"/>
            </p:cNvSpPr>
            <p:nvPr/>
          </p:nvSpPr>
          <p:spPr bwMode="gray">
            <a:xfrm>
              <a:off x="1229" y="2754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80D4F2">
                    <a:gamma/>
                    <a:tint val="33333"/>
                    <a:invGamma/>
                  </a:srgbClr>
                </a:gs>
                <a:gs pos="100000">
                  <a:srgbClr val="80D4F2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4" name="Group 105"/>
            <p:cNvGrpSpPr>
              <a:grpSpLocks/>
            </p:cNvGrpSpPr>
            <p:nvPr/>
          </p:nvGrpSpPr>
          <p:grpSpPr bwMode="auto">
            <a:xfrm>
              <a:off x="1440" y="2739"/>
              <a:ext cx="336" cy="333"/>
              <a:chOff x="1289" y="582"/>
              <a:chExt cx="668" cy="668"/>
            </a:xfrm>
          </p:grpSpPr>
          <p:sp>
            <p:nvSpPr>
              <p:cNvPr id="36" name="Oval 106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" name="Oval 107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8" name="Oval 108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9" name="Oval 109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0" name="Oval 110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35" name="Text Box 111"/>
            <p:cNvSpPr txBox="1">
              <a:spLocks noChangeArrowheads="1"/>
            </p:cNvSpPr>
            <p:nvPr/>
          </p:nvSpPr>
          <p:spPr bwMode="gray">
            <a:xfrm>
              <a:off x="1488" y="2747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41" name="Group 172"/>
          <p:cNvGrpSpPr>
            <a:grpSpLocks/>
          </p:cNvGrpSpPr>
          <p:nvPr/>
        </p:nvGrpSpPr>
        <p:grpSpPr bwMode="auto">
          <a:xfrm>
            <a:off x="1839492" y="3847050"/>
            <a:ext cx="5334000" cy="528638"/>
            <a:chOff x="1209" y="3198"/>
            <a:chExt cx="3360" cy="333"/>
          </a:xfrm>
        </p:grpSpPr>
        <p:sp>
          <p:nvSpPr>
            <p:cNvPr id="42" name="AutoShape 118"/>
            <p:cNvSpPr>
              <a:spLocks noChangeArrowheads="1"/>
            </p:cNvSpPr>
            <p:nvPr/>
          </p:nvSpPr>
          <p:spPr bwMode="gray">
            <a:xfrm>
              <a:off x="1209" y="3198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8D67E1"/>
                </a:gs>
                <a:gs pos="100000">
                  <a:srgbClr val="8D67E1">
                    <a:gamma/>
                    <a:tint val="3647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AutoShape 119"/>
            <p:cNvSpPr>
              <a:spLocks noChangeArrowheads="1"/>
            </p:cNvSpPr>
            <p:nvPr/>
          </p:nvSpPr>
          <p:spPr bwMode="gray">
            <a:xfrm>
              <a:off x="1238" y="3435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FC0F2"/>
                </a:gs>
                <a:gs pos="100000">
                  <a:srgbClr val="CFC0F2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AutoShape 120"/>
            <p:cNvSpPr>
              <a:spLocks noChangeArrowheads="1"/>
            </p:cNvSpPr>
            <p:nvPr/>
          </p:nvSpPr>
          <p:spPr bwMode="gray">
            <a:xfrm>
              <a:off x="1238" y="3205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080E6">
                    <a:gamma/>
                    <a:tint val="54510"/>
                    <a:invGamma/>
                  </a:srgbClr>
                </a:gs>
                <a:gs pos="100000">
                  <a:srgbClr val="A080E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6" name="Group 122"/>
            <p:cNvGrpSpPr>
              <a:grpSpLocks/>
            </p:cNvGrpSpPr>
            <p:nvPr/>
          </p:nvGrpSpPr>
          <p:grpSpPr bwMode="auto">
            <a:xfrm>
              <a:off x="1449" y="3198"/>
              <a:ext cx="336" cy="333"/>
              <a:chOff x="1289" y="582"/>
              <a:chExt cx="668" cy="668"/>
            </a:xfrm>
          </p:grpSpPr>
          <p:sp>
            <p:nvSpPr>
              <p:cNvPr id="48" name="Oval 123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9" name="Oval 12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0" name="Oval 12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1" name="Oval 12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2" name="Oval 12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47" name="Text Box 128"/>
            <p:cNvSpPr txBox="1">
              <a:spLocks noChangeArrowheads="1"/>
            </p:cNvSpPr>
            <p:nvPr/>
          </p:nvSpPr>
          <p:spPr bwMode="gray">
            <a:xfrm>
              <a:off x="1497" y="3206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5</a:t>
              </a:r>
            </a:p>
          </p:txBody>
        </p:sp>
      </p:grpSp>
      <p:grpSp>
        <p:nvGrpSpPr>
          <p:cNvPr id="53" name="Group 173"/>
          <p:cNvGrpSpPr>
            <a:grpSpLocks/>
          </p:cNvGrpSpPr>
          <p:nvPr/>
        </p:nvGrpSpPr>
        <p:grpSpPr bwMode="auto">
          <a:xfrm>
            <a:off x="1841980" y="2068105"/>
            <a:ext cx="5334000" cy="541338"/>
            <a:chOff x="1195" y="1792"/>
            <a:chExt cx="3360" cy="341"/>
          </a:xfrm>
        </p:grpSpPr>
        <p:grpSp>
          <p:nvGrpSpPr>
            <p:cNvPr id="54" name="Group 129"/>
            <p:cNvGrpSpPr>
              <a:grpSpLocks/>
            </p:cNvGrpSpPr>
            <p:nvPr/>
          </p:nvGrpSpPr>
          <p:grpSpPr bwMode="auto">
            <a:xfrm>
              <a:off x="1440" y="1800"/>
              <a:ext cx="336" cy="333"/>
              <a:chOff x="1289" y="582"/>
              <a:chExt cx="668" cy="668"/>
            </a:xfrm>
          </p:grpSpPr>
          <p:sp>
            <p:nvSpPr>
              <p:cNvPr id="67" name="Oval 13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8" name="Oval 13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9" name="Oval 13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0" name="Oval 13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1" name="Oval 13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55" name="Text Box 135"/>
            <p:cNvSpPr txBox="1">
              <a:spLocks noChangeArrowheads="1"/>
            </p:cNvSpPr>
            <p:nvPr/>
          </p:nvSpPr>
          <p:spPr bwMode="gray">
            <a:xfrm>
              <a:off x="1488" y="180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56" name="AutoShape 137"/>
            <p:cNvSpPr>
              <a:spLocks noChangeArrowheads="1"/>
            </p:cNvSpPr>
            <p:nvPr/>
          </p:nvSpPr>
          <p:spPr bwMode="gray">
            <a:xfrm>
              <a:off x="1195" y="1792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tint val="4862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AutoShape 138"/>
            <p:cNvSpPr>
              <a:spLocks noChangeArrowheads="1"/>
            </p:cNvSpPr>
            <p:nvPr/>
          </p:nvSpPr>
          <p:spPr bwMode="gray">
            <a:xfrm>
              <a:off x="1229" y="2045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0AB8C"/>
                </a:gs>
                <a:gs pos="100000">
                  <a:srgbClr val="F0AB8C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utoShape 139"/>
            <p:cNvSpPr>
              <a:spLocks noChangeArrowheads="1"/>
            </p:cNvSpPr>
            <p:nvPr/>
          </p:nvSpPr>
          <p:spPr bwMode="gray">
            <a:xfrm>
              <a:off x="1229" y="1815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17943">
                    <a:gamma/>
                    <a:tint val="33333"/>
                    <a:invGamma/>
                  </a:srgbClr>
                </a:gs>
                <a:gs pos="100000">
                  <a:srgbClr val="F1794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0" name="Group 141"/>
            <p:cNvGrpSpPr>
              <a:grpSpLocks/>
            </p:cNvGrpSpPr>
            <p:nvPr/>
          </p:nvGrpSpPr>
          <p:grpSpPr bwMode="auto">
            <a:xfrm>
              <a:off x="1440" y="1800"/>
              <a:ext cx="336" cy="333"/>
              <a:chOff x="1289" y="582"/>
              <a:chExt cx="668" cy="668"/>
            </a:xfrm>
          </p:grpSpPr>
          <p:sp>
            <p:nvSpPr>
              <p:cNvPr id="62" name="Oval 142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3" name="Oval 143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4" name="Oval 144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" name="Oval 145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6" name="Oval 146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1" name="Text Box 147"/>
            <p:cNvSpPr txBox="1">
              <a:spLocks noChangeArrowheads="1"/>
            </p:cNvSpPr>
            <p:nvPr/>
          </p:nvSpPr>
          <p:spPr bwMode="gray">
            <a:xfrm>
              <a:off x="1488" y="180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72" name="Group 168"/>
          <p:cNvGrpSpPr>
            <a:grpSpLocks/>
          </p:cNvGrpSpPr>
          <p:nvPr/>
        </p:nvGrpSpPr>
        <p:grpSpPr bwMode="auto">
          <a:xfrm>
            <a:off x="1874631" y="1496949"/>
            <a:ext cx="5334000" cy="528638"/>
            <a:chOff x="1200" y="1344"/>
            <a:chExt cx="3360" cy="333"/>
          </a:xfrm>
        </p:grpSpPr>
        <p:sp>
          <p:nvSpPr>
            <p:cNvPr id="73" name="AutoShape 113"/>
            <p:cNvSpPr>
              <a:spLocks noChangeArrowheads="1"/>
            </p:cNvSpPr>
            <p:nvPr/>
          </p:nvSpPr>
          <p:spPr bwMode="gray">
            <a:xfrm>
              <a:off x="1200" y="1352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2DE78"/>
                </a:gs>
                <a:gs pos="100000">
                  <a:srgbClr val="F2DE78">
                    <a:gamma/>
                    <a:tint val="3921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AutoShape 114"/>
            <p:cNvSpPr>
              <a:spLocks noChangeArrowheads="1"/>
            </p:cNvSpPr>
            <p:nvPr/>
          </p:nvSpPr>
          <p:spPr bwMode="gray">
            <a:xfrm>
              <a:off x="1229" y="1589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6B4"/>
                </a:gs>
                <a:gs pos="100000">
                  <a:srgbClr val="F8F6B4">
                    <a:gamma/>
                    <a:tint val="2745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AutoShape 115"/>
            <p:cNvSpPr>
              <a:spLocks noChangeArrowheads="1"/>
            </p:cNvSpPr>
            <p:nvPr/>
          </p:nvSpPr>
          <p:spPr bwMode="gray">
            <a:xfrm>
              <a:off x="1229" y="1359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DED85">
                    <a:gamma/>
                    <a:tint val="27451"/>
                    <a:invGamma/>
                  </a:srgbClr>
                </a:gs>
                <a:gs pos="100000">
                  <a:srgbClr val="EDED8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116"/>
            <p:cNvSpPr txBox="1">
              <a:spLocks noChangeArrowheads="1"/>
            </p:cNvSpPr>
            <p:nvPr/>
          </p:nvSpPr>
          <p:spPr bwMode="gray">
            <a:xfrm>
              <a:off x="1776" y="1390"/>
              <a:ext cx="201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77" name="Group 152"/>
            <p:cNvGrpSpPr>
              <a:grpSpLocks/>
            </p:cNvGrpSpPr>
            <p:nvPr/>
          </p:nvGrpSpPr>
          <p:grpSpPr bwMode="auto">
            <a:xfrm>
              <a:off x="1440" y="1344"/>
              <a:ext cx="336" cy="333"/>
              <a:chOff x="1289" y="582"/>
              <a:chExt cx="668" cy="668"/>
            </a:xfrm>
          </p:grpSpPr>
          <p:sp>
            <p:nvSpPr>
              <p:cNvPr id="86" name="Oval 153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7" name="Oval 15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8" name="Oval 15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9" name="Oval 15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90" name="Oval 15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78" name="Text Box 158"/>
            <p:cNvSpPr txBox="1">
              <a:spLocks noChangeArrowheads="1"/>
            </p:cNvSpPr>
            <p:nvPr/>
          </p:nvSpPr>
          <p:spPr bwMode="gray">
            <a:xfrm>
              <a:off x="1488" y="1352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1</a:t>
              </a:r>
            </a:p>
          </p:txBody>
        </p:sp>
        <p:grpSp>
          <p:nvGrpSpPr>
            <p:cNvPr id="79" name="Group 159"/>
            <p:cNvGrpSpPr>
              <a:grpSpLocks/>
            </p:cNvGrpSpPr>
            <p:nvPr/>
          </p:nvGrpSpPr>
          <p:grpSpPr bwMode="auto">
            <a:xfrm>
              <a:off x="1440" y="1344"/>
              <a:ext cx="336" cy="333"/>
              <a:chOff x="1289" y="582"/>
              <a:chExt cx="668" cy="668"/>
            </a:xfrm>
          </p:grpSpPr>
          <p:sp>
            <p:nvSpPr>
              <p:cNvPr id="81" name="Oval 16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2" name="Oval 16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3" name="Oval 16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4" name="Oval 16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5" name="Oval 16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80" name="Text Box 165"/>
            <p:cNvSpPr txBox="1">
              <a:spLocks noChangeArrowheads="1"/>
            </p:cNvSpPr>
            <p:nvPr/>
          </p:nvSpPr>
          <p:spPr bwMode="gray">
            <a:xfrm>
              <a:off x="1488" y="1352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1</a:t>
              </a:r>
            </a:p>
          </p:txBody>
        </p:sp>
      </p:grpSp>
      <p:grpSp>
        <p:nvGrpSpPr>
          <p:cNvPr id="91" name="Group 174"/>
          <p:cNvGrpSpPr>
            <a:grpSpLocks/>
          </p:cNvGrpSpPr>
          <p:nvPr/>
        </p:nvGrpSpPr>
        <p:grpSpPr bwMode="auto">
          <a:xfrm>
            <a:off x="1864206" y="2669811"/>
            <a:ext cx="5334000" cy="528638"/>
            <a:chOff x="1209" y="2280"/>
            <a:chExt cx="3360" cy="333"/>
          </a:xfrm>
        </p:grpSpPr>
        <p:sp>
          <p:nvSpPr>
            <p:cNvPr id="92" name="AutoShape 94"/>
            <p:cNvSpPr>
              <a:spLocks noChangeArrowheads="1"/>
            </p:cNvSpPr>
            <p:nvPr/>
          </p:nvSpPr>
          <p:spPr bwMode="gray">
            <a:xfrm>
              <a:off x="1209" y="2280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tint val="3647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AutoShape 95"/>
            <p:cNvSpPr>
              <a:spLocks noChangeArrowheads="1"/>
            </p:cNvSpPr>
            <p:nvPr/>
          </p:nvSpPr>
          <p:spPr bwMode="gray">
            <a:xfrm>
              <a:off x="1238" y="2517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FE9AA"/>
                </a:gs>
                <a:gs pos="100000">
                  <a:srgbClr val="9FE9AA">
                    <a:gamma/>
                    <a:tint val="4235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AutoShape 96"/>
            <p:cNvSpPr>
              <a:spLocks noChangeArrowheads="1"/>
            </p:cNvSpPr>
            <p:nvPr/>
          </p:nvSpPr>
          <p:spPr bwMode="gray">
            <a:xfrm>
              <a:off x="1238" y="2287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DC976">
                    <a:gamma/>
                    <a:tint val="33333"/>
                    <a:invGamma/>
                  </a:srgbClr>
                </a:gs>
                <a:gs pos="100000">
                  <a:srgbClr val="4DC9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6" name="Group 98"/>
            <p:cNvGrpSpPr>
              <a:grpSpLocks/>
            </p:cNvGrpSpPr>
            <p:nvPr/>
          </p:nvGrpSpPr>
          <p:grpSpPr bwMode="auto">
            <a:xfrm>
              <a:off x="1449" y="2280"/>
              <a:ext cx="336" cy="333"/>
              <a:chOff x="1289" y="582"/>
              <a:chExt cx="668" cy="668"/>
            </a:xfrm>
          </p:grpSpPr>
          <p:sp>
            <p:nvSpPr>
              <p:cNvPr id="98" name="Oval 99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99" name="Oval 100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00" name="Oval 101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01" name="Oval 102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02" name="Oval 103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97" name="Text Box 104"/>
            <p:cNvSpPr txBox="1">
              <a:spLocks noChangeArrowheads="1"/>
            </p:cNvSpPr>
            <p:nvPr/>
          </p:nvSpPr>
          <p:spPr bwMode="gray">
            <a:xfrm>
              <a:off x="1497" y="228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3</a:t>
              </a:r>
            </a:p>
          </p:txBody>
        </p:sp>
      </p:grpSp>
      <p:sp>
        <p:nvSpPr>
          <p:cNvPr id="104" name="Прямоугольник 103"/>
          <p:cNvSpPr/>
          <p:nvPr/>
        </p:nvSpPr>
        <p:spPr>
          <a:xfrm>
            <a:off x="2923841" y="1522627"/>
            <a:ext cx="1138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118" name="Прямоугольник 117"/>
          <p:cNvSpPr/>
          <p:nvPr/>
        </p:nvSpPr>
        <p:spPr>
          <a:xfrm>
            <a:off x="2834839" y="2140464"/>
            <a:ext cx="2337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119" name="Прямоугольник 118"/>
          <p:cNvSpPr/>
          <p:nvPr/>
        </p:nvSpPr>
        <p:spPr>
          <a:xfrm>
            <a:off x="2781060" y="2717112"/>
            <a:ext cx="3911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Цели, задачи, ожидаемые результаты</a:t>
            </a:r>
            <a:endParaRPr lang="ru-RU" dirty="0"/>
          </a:p>
        </p:txBody>
      </p:sp>
      <p:grpSp>
        <p:nvGrpSpPr>
          <p:cNvPr id="120" name="Group 168"/>
          <p:cNvGrpSpPr>
            <a:grpSpLocks/>
          </p:cNvGrpSpPr>
          <p:nvPr/>
        </p:nvGrpSpPr>
        <p:grpSpPr bwMode="auto">
          <a:xfrm>
            <a:off x="1829323" y="4466689"/>
            <a:ext cx="5334000" cy="528638"/>
            <a:chOff x="1200" y="1344"/>
            <a:chExt cx="3360" cy="333"/>
          </a:xfrm>
        </p:grpSpPr>
        <p:sp>
          <p:nvSpPr>
            <p:cNvPr id="121" name="AutoShape 113"/>
            <p:cNvSpPr>
              <a:spLocks noChangeArrowheads="1"/>
            </p:cNvSpPr>
            <p:nvPr/>
          </p:nvSpPr>
          <p:spPr bwMode="gray">
            <a:xfrm>
              <a:off x="1200" y="1352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2DE78"/>
                </a:gs>
                <a:gs pos="100000">
                  <a:srgbClr val="F2DE78">
                    <a:gamma/>
                    <a:tint val="3921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AutoShape 114"/>
            <p:cNvSpPr>
              <a:spLocks noChangeArrowheads="1"/>
            </p:cNvSpPr>
            <p:nvPr/>
          </p:nvSpPr>
          <p:spPr bwMode="gray">
            <a:xfrm>
              <a:off x="1229" y="1589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6B4"/>
                </a:gs>
                <a:gs pos="100000">
                  <a:srgbClr val="F8F6B4">
                    <a:gamma/>
                    <a:tint val="2745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AutoShape 115"/>
            <p:cNvSpPr>
              <a:spLocks noChangeArrowheads="1"/>
            </p:cNvSpPr>
            <p:nvPr/>
          </p:nvSpPr>
          <p:spPr bwMode="gray">
            <a:xfrm>
              <a:off x="1229" y="1359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DED85">
                    <a:gamma/>
                    <a:tint val="27451"/>
                    <a:invGamma/>
                  </a:srgbClr>
                </a:gs>
                <a:gs pos="100000">
                  <a:srgbClr val="EDED8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Text Box 116"/>
            <p:cNvSpPr txBox="1">
              <a:spLocks noChangeArrowheads="1"/>
            </p:cNvSpPr>
            <p:nvPr/>
          </p:nvSpPr>
          <p:spPr bwMode="gray">
            <a:xfrm>
              <a:off x="1776" y="1390"/>
              <a:ext cx="201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 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25" name="Group 152"/>
            <p:cNvGrpSpPr>
              <a:grpSpLocks/>
            </p:cNvGrpSpPr>
            <p:nvPr/>
          </p:nvGrpSpPr>
          <p:grpSpPr bwMode="auto">
            <a:xfrm>
              <a:off x="1440" y="1344"/>
              <a:ext cx="336" cy="333"/>
              <a:chOff x="1289" y="582"/>
              <a:chExt cx="668" cy="668"/>
            </a:xfrm>
          </p:grpSpPr>
          <p:sp>
            <p:nvSpPr>
              <p:cNvPr id="134" name="Oval 153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5" name="Oval 15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36" name="Oval 15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37" name="Oval 15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38" name="Oval 15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26" name="Text Box 158"/>
            <p:cNvSpPr txBox="1">
              <a:spLocks noChangeArrowheads="1"/>
            </p:cNvSpPr>
            <p:nvPr/>
          </p:nvSpPr>
          <p:spPr bwMode="gray">
            <a:xfrm>
              <a:off x="1488" y="1352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1</a:t>
              </a:r>
            </a:p>
          </p:txBody>
        </p:sp>
        <p:grpSp>
          <p:nvGrpSpPr>
            <p:cNvPr id="127" name="Group 159"/>
            <p:cNvGrpSpPr>
              <a:grpSpLocks/>
            </p:cNvGrpSpPr>
            <p:nvPr/>
          </p:nvGrpSpPr>
          <p:grpSpPr bwMode="auto">
            <a:xfrm>
              <a:off x="1440" y="1344"/>
              <a:ext cx="336" cy="333"/>
              <a:chOff x="1289" y="582"/>
              <a:chExt cx="668" cy="668"/>
            </a:xfrm>
          </p:grpSpPr>
          <p:sp>
            <p:nvSpPr>
              <p:cNvPr id="129" name="Oval 16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30" name="Oval 16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31" name="Oval 16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32" name="Oval 16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33" name="Oval 16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28" name="Text Box 165"/>
            <p:cNvSpPr txBox="1">
              <a:spLocks noChangeArrowheads="1"/>
            </p:cNvSpPr>
            <p:nvPr/>
          </p:nvSpPr>
          <p:spPr bwMode="gray">
            <a:xfrm>
              <a:off x="1488" y="1352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</a:rPr>
                <a:t>6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39" name="Group 173"/>
          <p:cNvGrpSpPr>
            <a:grpSpLocks/>
          </p:cNvGrpSpPr>
          <p:nvPr/>
        </p:nvGrpSpPr>
        <p:grpSpPr bwMode="auto">
          <a:xfrm>
            <a:off x="1837861" y="5112289"/>
            <a:ext cx="5334000" cy="549276"/>
            <a:chOff x="1195" y="1787"/>
            <a:chExt cx="3360" cy="346"/>
          </a:xfrm>
        </p:grpSpPr>
        <p:grpSp>
          <p:nvGrpSpPr>
            <p:cNvPr id="140" name="Group 129"/>
            <p:cNvGrpSpPr>
              <a:grpSpLocks/>
            </p:cNvGrpSpPr>
            <p:nvPr/>
          </p:nvGrpSpPr>
          <p:grpSpPr bwMode="auto">
            <a:xfrm>
              <a:off x="1440" y="1800"/>
              <a:ext cx="336" cy="333"/>
              <a:chOff x="1289" y="582"/>
              <a:chExt cx="668" cy="668"/>
            </a:xfrm>
          </p:grpSpPr>
          <p:sp>
            <p:nvSpPr>
              <p:cNvPr id="152" name="Oval 13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53" name="Oval 13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4" name="Oval 13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5" name="Oval 13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6" name="Oval 13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41" name="Text Box 135"/>
            <p:cNvSpPr txBox="1">
              <a:spLocks noChangeArrowheads="1"/>
            </p:cNvSpPr>
            <p:nvPr/>
          </p:nvSpPr>
          <p:spPr bwMode="gray">
            <a:xfrm>
              <a:off x="1488" y="180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142" name="AutoShape 137"/>
            <p:cNvSpPr>
              <a:spLocks noChangeArrowheads="1"/>
            </p:cNvSpPr>
            <p:nvPr/>
          </p:nvSpPr>
          <p:spPr bwMode="gray">
            <a:xfrm>
              <a:off x="1195" y="1787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35E23"/>
                </a:gs>
                <a:gs pos="100000">
                  <a:srgbClr val="E35E23">
                    <a:gamma/>
                    <a:tint val="4862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" name="AutoShape 138"/>
            <p:cNvSpPr>
              <a:spLocks noChangeArrowheads="1"/>
            </p:cNvSpPr>
            <p:nvPr/>
          </p:nvSpPr>
          <p:spPr bwMode="gray">
            <a:xfrm>
              <a:off x="1229" y="2045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0AB8C"/>
                </a:gs>
                <a:gs pos="100000">
                  <a:srgbClr val="F0AB8C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4" name="AutoShape 139"/>
            <p:cNvSpPr>
              <a:spLocks noChangeArrowheads="1"/>
            </p:cNvSpPr>
            <p:nvPr/>
          </p:nvSpPr>
          <p:spPr bwMode="gray">
            <a:xfrm>
              <a:off x="1229" y="1815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17943">
                    <a:gamma/>
                    <a:tint val="33333"/>
                    <a:invGamma/>
                  </a:srgbClr>
                </a:gs>
                <a:gs pos="100000">
                  <a:srgbClr val="F17943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5" name="Group 141"/>
            <p:cNvGrpSpPr>
              <a:grpSpLocks/>
            </p:cNvGrpSpPr>
            <p:nvPr/>
          </p:nvGrpSpPr>
          <p:grpSpPr bwMode="auto">
            <a:xfrm>
              <a:off x="1440" y="1800"/>
              <a:ext cx="336" cy="333"/>
              <a:chOff x="1289" y="582"/>
              <a:chExt cx="668" cy="668"/>
            </a:xfrm>
          </p:grpSpPr>
          <p:sp>
            <p:nvSpPr>
              <p:cNvPr id="147" name="Oval 142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48" name="Oval 143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9" name="Oval 144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0" name="Oval 145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1" name="Oval 146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46" name="Text Box 147"/>
            <p:cNvSpPr txBox="1">
              <a:spLocks noChangeArrowheads="1"/>
            </p:cNvSpPr>
            <p:nvPr/>
          </p:nvSpPr>
          <p:spPr bwMode="gray">
            <a:xfrm>
              <a:off x="1488" y="180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</a:rPr>
                <a:t>7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57" name="Group 174"/>
          <p:cNvGrpSpPr>
            <a:grpSpLocks/>
          </p:cNvGrpSpPr>
          <p:nvPr/>
        </p:nvGrpSpPr>
        <p:grpSpPr bwMode="auto">
          <a:xfrm>
            <a:off x="1843611" y="5754881"/>
            <a:ext cx="5334000" cy="528638"/>
            <a:chOff x="1209" y="2280"/>
            <a:chExt cx="3360" cy="333"/>
          </a:xfrm>
        </p:grpSpPr>
        <p:sp>
          <p:nvSpPr>
            <p:cNvPr id="158" name="AutoShape 94"/>
            <p:cNvSpPr>
              <a:spLocks noChangeArrowheads="1"/>
            </p:cNvSpPr>
            <p:nvPr/>
          </p:nvSpPr>
          <p:spPr bwMode="gray">
            <a:xfrm>
              <a:off x="1209" y="2280"/>
              <a:ext cx="3360" cy="32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48BE67"/>
                </a:gs>
                <a:gs pos="100000">
                  <a:srgbClr val="48BE67">
                    <a:gamma/>
                    <a:tint val="36471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" name="AutoShape 95"/>
            <p:cNvSpPr>
              <a:spLocks noChangeArrowheads="1"/>
            </p:cNvSpPr>
            <p:nvPr/>
          </p:nvSpPr>
          <p:spPr bwMode="gray">
            <a:xfrm>
              <a:off x="1238" y="2517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FE9AA"/>
                </a:gs>
                <a:gs pos="100000">
                  <a:srgbClr val="9FE9AA">
                    <a:gamma/>
                    <a:tint val="4235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0" name="AutoShape 96"/>
            <p:cNvSpPr>
              <a:spLocks noChangeArrowheads="1"/>
            </p:cNvSpPr>
            <p:nvPr/>
          </p:nvSpPr>
          <p:spPr bwMode="gray">
            <a:xfrm>
              <a:off x="1238" y="2287"/>
              <a:ext cx="3312" cy="8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DC976">
                    <a:gamma/>
                    <a:tint val="33333"/>
                    <a:invGamma/>
                  </a:srgbClr>
                </a:gs>
                <a:gs pos="100000">
                  <a:srgbClr val="4DC97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1" name="Group 98"/>
            <p:cNvGrpSpPr>
              <a:grpSpLocks/>
            </p:cNvGrpSpPr>
            <p:nvPr/>
          </p:nvGrpSpPr>
          <p:grpSpPr bwMode="auto">
            <a:xfrm>
              <a:off x="1449" y="2280"/>
              <a:ext cx="336" cy="333"/>
              <a:chOff x="1289" y="582"/>
              <a:chExt cx="668" cy="668"/>
            </a:xfrm>
          </p:grpSpPr>
          <p:sp>
            <p:nvSpPr>
              <p:cNvPr id="163" name="Oval 99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64" name="Oval 100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5" name="Oval 101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6" name="Oval 102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7" name="Oval 103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62" name="Text Box 104"/>
            <p:cNvSpPr txBox="1">
              <a:spLocks noChangeArrowheads="1"/>
            </p:cNvSpPr>
            <p:nvPr/>
          </p:nvSpPr>
          <p:spPr bwMode="gray">
            <a:xfrm>
              <a:off x="1497" y="2288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</a:rPr>
                <a:t>8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68" name="Прямоугольник 167"/>
          <p:cNvSpPr/>
          <p:nvPr/>
        </p:nvSpPr>
        <p:spPr>
          <a:xfrm>
            <a:off x="2829703" y="3301999"/>
            <a:ext cx="2084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Аннотация проекта</a:t>
            </a:r>
            <a:endParaRPr lang="ru-RU" dirty="0"/>
          </a:p>
        </p:txBody>
      </p:sp>
      <p:sp>
        <p:nvSpPr>
          <p:cNvPr id="169" name="Прямоугольник 168"/>
          <p:cNvSpPr/>
          <p:nvPr/>
        </p:nvSpPr>
        <p:spPr>
          <a:xfrm>
            <a:off x="2821073" y="3895123"/>
            <a:ext cx="2826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Этапы реализации проекта</a:t>
            </a:r>
            <a:endParaRPr lang="ru-RU" dirty="0"/>
          </a:p>
        </p:txBody>
      </p:sp>
      <p:sp>
        <p:nvSpPr>
          <p:cNvPr id="170" name="Прямоугольник 169"/>
          <p:cNvSpPr/>
          <p:nvPr/>
        </p:nvSpPr>
        <p:spPr>
          <a:xfrm>
            <a:off x="2709047" y="4545912"/>
            <a:ext cx="4450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Перспективный план работы над проектом</a:t>
            </a:r>
            <a:endParaRPr lang="ru-RU" dirty="0"/>
          </a:p>
        </p:txBody>
      </p:sp>
      <p:sp>
        <p:nvSpPr>
          <p:cNvPr id="171" name="Прямоугольник 170"/>
          <p:cNvSpPr/>
          <p:nvPr/>
        </p:nvSpPr>
        <p:spPr>
          <a:xfrm>
            <a:off x="2833977" y="5188464"/>
            <a:ext cx="971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172" name="Прямоугольник 171"/>
          <p:cNvSpPr/>
          <p:nvPr/>
        </p:nvSpPr>
        <p:spPr>
          <a:xfrm>
            <a:off x="2870987" y="5806302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Приложения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17869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87828" y="4468126"/>
            <a:ext cx="666205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Введение</a:t>
            </a:r>
            <a:endParaRPr kumimoji="0" lang="ru-RU" altLang="zh-CN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altLang="zh-CN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ИГРА-это огромное светлое окно, через которое в духовный мир ребенка вливается живительный поток представлений, понятий об окружающем мире. Игра-это искра, зажигающая огонек пытливости и любознательности. </a:t>
            </a:r>
            <a:endParaRPr kumimoji="0" lang="ru-RU" altLang="zh-CN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Сухомлинский В.А.</a:t>
            </a:r>
            <a:endParaRPr kumimoji="0" lang="ru-RU" altLang="zh-CN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MG_4283.JPG"/>
          <p:cNvPicPr>
            <a:picLocks noChangeAspect="1"/>
          </p:cNvPicPr>
          <p:nvPr/>
        </p:nvPicPr>
        <p:blipFill>
          <a:blip r:embed="rId2" cstate="print"/>
          <a:srcRect l="10714" r="14881" b="22063"/>
          <a:stretch>
            <a:fillRect/>
          </a:stretch>
        </p:blipFill>
        <p:spPr>
          <a:xfrm>
            <a:off x="2177145" y="1273628"/>
            <a:ext cx="4256314" cy="3343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4453.JPG"/>
          <p:cNvPicPr>
            <a:picLocks noChangeAspect="1"/>
          </p:cNvPicPr>
          <p:nvPr/>
        </p:nvPicPr>
        <p:blipFill>
          <a:blip r:embed="rId3" cstate="print"/>
          <a:srcRect l="9048" t="8730" r="12143" b="21429"/>
          <a:stretch>
            <a:fillRect/>
          </a:stretch>
        </p:blipFill>
        <p:spPr>
          <a:xfrm>
            <a:off x="5143549" y="337458"/>
            <a:ext cx="3586794" cy="2383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5343" y="203760"/>
            <a:ext cx="5886610" cy="775954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Актуальность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97629" y="707572"/>
            <a:ext cx="6093438" cy="5921828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У современного ребенка жизнь многообразна и наполнена различными впечатлениями, которые ребенок с удовольствием отражает в игре, при отсутствии слишком жесткого руководства со стороны взрослого. Естественнее всего ребенок входит в игру, втягиваясь в мир играющих детей. Игра ребенка является главным способом освоения мира. Играющий человек – это человек, создающий свой мир, человек творящий. С точки зрения психологии отмечается влияние игры на общее психическое развитие ребенка: на формирование его восприятия, памяти, воображения, мышления; на становление его произвольности. К. Д. Ушинский определил игру как посильный для ребенка способ вхождения во всю сложность окружающего мира взрослых. Ребенок в игре воспроизводит привлекательные, но пока реально не доступные ему формы поведения и деятельности взрослых путем подражания. Поэтому создавая игровую ситуацию, дошкольники усваивают основные стороны человеческих отношений, которые реализуются впоследствии. Проект ориентирован в конечном итоге на решение одной главной проблемы – научить ребенка играть. Данный проект реализуется на базе МБ ДОУ </a:t>
            </a:r>
            <a:r>
              <a:rPr lang="ru-RU" sz="1600" dirty="0" err="1" smtClean="0">
                <a:solidFill>
                  <a:schemeClr val="bg1"/>
                </a:solidFill>
              </a:rPr>
              <a:t>Ужовский</a:t>
            </a:r>
            <a:r>
              <a:rPr lang="ru-RU" sz="1600" dirty="0" smtClean="0">
                <a:solidFill>
                  <a:schemeClr val="bg1"/>
                </a:solidFill>
              </a:rPr>
              <a:t> детский сад, старшая группа, п. </a:t>
            </a:r>
            <a:r>
              <a:rPr lang="ru-RU" sz="1600" dirty="0" err="1" smtClean="0">
                <a:solidFill>
                  <a:schemeClr val="bg1"/>
                </a:solidFill>
              </a:rPr>
              <a:t>Ужовка</a:t>
            </a:r>
            <a:r>
              <a:rPr lang="ru-RU" sz="1600" dirty="0" smtClean="0">
                <a:solidFill>
                  <a:schemeClr val="bg1"/>
                </a:solidFill>
              </a:rPr>
              <a:t>. Проект направлен на воспитание ребенка, обладающего развитым воображением, которое реализуется в разных видах деятельности, и прежде всего в игре; владеющего разными формами и видами игры, различающему условную и реальную ситуации; умеющему подчиняться разным правилам и социальным нормам, умеющему распознавать различные ситуации и адекватно их оценивать.</a:t>
            </a:r>
          </a:p>
          <a:p>
            <a:endParaRPr lang="ru-RU" sz="1200" dirty="0"/>
          </a:p>
        </p:txBody>
      </p:sp>
      <p:pic>
        <p:nvPicPr>
          <p:cNvPr id="4" name="Рисунок 3" descr="IMG_5001.JPG"/>
          <p:cNvPicPr>
            <a:picLocks noChangeAspect="1"/>
          </p:cNvPicPr>
          <p:nvPr/>
        </p:nvPicPr>
        <p:blipFill>
          <a:blip r:embed="rId2" cstate="print"/>
          <a:srcRect t="24921" b="7143"/>
          <a:stretch>
            <a:fillRect/>
          </a:stretch>
        </p:blipFill>
        <p:spPr>
          <a:xfrm rot="5400000">
            <a:off x="-304003" y="2680996"/>
            <a:ext cx="3918857" cy="1996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3"/>
          <p:cNvGrpSpPr/>
          <p:nvPr/>
        </p:nvGrpSpPr>
        <p:grpSpPr>
          <a:xfrm>
            <a:off x="-509411" y="1248064"/>
            <a:ext cx="4532507" cy="5990937"/>
            <a:chOff x="836142" y="2356202"/>
            <a:chExt cx="2354275" cy="233385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27280" y="2824505"/>
              <a:ext cx="537208" cy="381533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30B9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50790" y="2922759"/>
              <a:ext cx="507860" cy="468303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69256" y="2356202"/>
              <a:ext cx="303695" cy="410882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8EC83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74137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0" name="任意多边形 28"/>
            <p:cNvSpPr/>
            <p:nvPr/>
          </p:nvSpPr>
          <p:spPr>
            <a:xfrm>
              <a:off x="1908007" y="2496564"/>
              <a:ext cx="854940" cy="1324519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rgbClr val="4FA5E3">
                <a:lumMod val="20000"/>
                <a:lumOff val="80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3" name="组合 53"/>
          <p:cNvGrpSpPr/>
          <p:nvPr/>
        </p:nvGrpSpPr>
        <p:grpSpPr>
          <a:xfrm>
            <a:off x="4246173" y="1356991"/>
            <a:ext cx="4364427" cy="1631216"/>
            <a:chOff x="5337194" y="1874066"/>
            <a:chExt cx="4631995" cy="1817800"/>
          </a:xfrm>
        </p:grpSpPr>
        <p:sp>
          <p:nvSpPr>
            <p:cNvPr id="22" name="椭圆 54"/>
            <p:cNvSpPr>
              <a:spLocks noChangeAspect="1"/>
            </p:cNvSpPr>
            <p:nvPr/>
          </p:nvSpPr>
          <p:spPr>
            <a:xfrm>
              <a:off x="5337194" y="2148747"/>
              <a:ext cx="501571" cy="501571"/>
            </a:xfrm>
            <a:prstGeom prst="ellipse">
              <a:avLst/>
            </a:prstGeom>
            <a:solidFill>
              <a:srgbClr val="8EC83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5890565" y="1874066"/>
              <a:ext cx="4078624" cy="1817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1219170">
                <a:defRPr/>
              </a:pPr>
              <a:r>
                <a:rPr lang="ru-RU" sz="2000" dirty="0" smtClean="0"/>
                <a:t> </a:t>
              </a:r>
              <a:r>
                <a:rPr lang="ru-RU" sz="1600" dirty="0" smtClean="0">
                  <a:solidFill>
                    <a:schemeClr val="bg1"/>
                  </a:solidFill>
                </a:rPr>
                <a:t>Воспитатель должен играть вместе с детьми. Чтобы ребенок чувствовал себя равным в игре, ощущал себя вне оценок, проявлял инициативу, воспитатель должен занять позицию «умеющего интересно играть», эмоционального партнера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57"/>
          <p:cNvGrpSpPr/>
          <p:nvPr/>
        </p:nvGrpSpPr>
        <p:grpSpPr>
          <a:xfrm>
            <a:off x="4202628" y="3222320"/>
            <a:ext cx="4788972" cy="1631216"/>
            <a:chOff x="5337194" y="3048010"/>
            <a:chExt cx="5257649" cy="1631216"/>
          </a:xfrm>
        </p:grpSpPr>
        <p:sp>
          <p:nvSpPr>
            <p:cNvPr id="26" name="椭圆 58"/>
            <p:cNvSpPr>
              <a:spLocks noChangeAspect="1"/>
            </p:cNvSpPr>
            <p:nvPr/>
          </p:nvSpPr>
          <p:spPr>
            <a:xfrm>
              <a:off x="5337194" y="3103542"/>
              <a:ext cx="501571" cy="501571"/>
            </a:xfrm>
            <a:prstGeom prst="ellipse">
              <a:avLst/>
            </a:prstGeom>
            <a:solidFill>
              <a:srgbClr val="30B9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2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7" name="文本框 8"/>
            <p:cNvSpPr txBox="1"/>
            <p:nvPr/>
          </p:nvSpPr>
          <p:spPr>
            <a:xfrm>
              <a:off x="5890566" y="3048010"/>
              <a:ext cx="470427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1219170">
                <a:defRPr/>
              </a:pPr>
              <a:r>
                <a:rPr lang="ru-RU" altLang="zh-CN" sz="2000" b="1" dirty="0" smtClean="0">
                  <a:solidFill>
                    <a:srgbClr val="30B9EC"/>
                  </a:solidFill>
                  <a:latin typeface="Arial"/>
                  <a:ea typeface="微软雅黑"/>
                </a:rPr>
                <a:t> </a:t>
              </a:r>
              <a:r>
                <a:rPr lang="ru-RU" sz="2000" dirty="0" smtClean="0"/>
                <a:t> </a:t>
              </a:r>
              <a:r>
                <a:rPr lang="ru-RU" sz="1600" dirty="0" smtClean="0">
                  <a:solidFill>
                    <a:schemeClr val="bg1"/>
                  </a:solidFill>
                </a:rPr>
                <a:t>На каждом этапе следует развертывать игру таким образом, чтобы дети сразу «открывали» и усваивали новый, более сложный способ ее построения. Поэтому воспитатель должен играть с детьми на протяжении всего дошкольного детства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61"/>
          <p:cNvGrpSpPr/>
          <p:nvPr/>
        </p:nvGrpSpPr>
        <p:grpSpPr>
          <a:xfrm>
            <a:off x="4115544" y="4898636"/>
            <a:ext cx="4756313" cy="2092881"/>
            <a:chOff x="5337194" y="3984098"/>
            <a:chExt cx="4762350" cy="2092881"/>
          </a:xfrm>
        </p:grpSpPr>
        <p:sp>
          <p:nvSpPr>
            <p:cNvPr id="30" name="椭圆 62"/>
            <p:cNvSpPr>
              <a:spLocks noChangeAspect="1"/>
            </p:cNvSpPr>
            <p:nvPr/>
          </p:nvSpPr>
          <p:spPr>
            <a:xfrm>
              <a:off x="5337194" y="4058337"/>
              <a:ext cx="501571" cy="501571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3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31" name="文本框 8"/>
            <p:cNvSpPr txBox="1"/>
            <p:nvPr/>
          </p:nvSpPr>
          <p:spPr>
            <a:xfrm>
              <a:off x="5890570" y="3984098"/>
              <a:ext cx="4208974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defRPr/>
              </a:pPr>
              <a:r>
                <a:rPr lang="ru-RU" altLang="zh-CN" sz="2000" b="1" dirty="0" smtClean="0">
                  <a:solidFill>
                    <a:srgbClr val="FFC000"/>
                  </a:solidFill>
                  <a:latin typeface="Arial"/>
                  <a:ea typeface="微软雅黑"/>
                </a:rPr>
                <a:t> </a:t>
              </a:r>
              <a:r>
                <a:rPr lang="ru-RU" sz="2000" dirty="0" smtClean="0"/>
                <a:t> </a:t>
              </a:r>
              <a:r>
                <a:rPr lang="ru-RU" sz="1600" dirty="0" smtClean="0">
                  <a:solidFill>
                    <a:schemeClr val="bg1"/>
                  </a:solidFill>
                </a:rPr>
                <a:t>На каждом этапе дошкольного детства необходимо при формировании игровых умений одновременно ориентировать ребенка как на осуществление игрового действия, так и на пояснение его смысла партнерам – взрослому или сверстнику.</a:t>
              </a:r>
            </a:p>
            <a:p>
              <a:pPr lvl="0" defTabSz="1219170">
                <a:lnSpc>
                  <a:spcPct val="150000"/>
                </a:lnSpc>
                <a:defRPr/>
              </a:pPr>
              <a:endParaRPr lang="en-US" altLang="zh-CN" sz="2000" b="1" dirty="0">
                <a:solidFill>
                  <a:srgbClr val="FFC000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7" name="文本框 10"/>
          <p:cNvSpPr txBox="1"/>
          <p:nvPr/>
        </p:nvSpPr>
        <p:spPr>
          <a:xfrm>
            <a:off x="4333259" y="473691"/>
            <a:ext cx="46165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46"/>
            <a:r>
              <a:rPr lang="ru-RU" altLang="zh-CN" sz="50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50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3058" y="603922"/>
            <a:ext cx="59109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sng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Принципы организации сюжетно-ролевой игры в ДОУ</a:t>
            </a:r>
            <a:endParaRPr kumimoji="0" lang="ru-RU" altLang="zh-CN" sz="1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734661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81743" y="146176"/>
            <a:ext cx="8011886" cy="4681957"/>
          </a:xfrm>
        </p:spPr>
        <p:txBody>
          <a:bodyPr>
            <a:normAutofit/>
          </a:bodyPr>
          <a:lstStyle/>
          <a:p>
            <a:pPr lvl="5"/>
            <a:r>
              <a:rPr lang="ru-RU" sz="2100" b="1" u="sng" dirty="0" smtClean="0">
                <a:solidFill>
                  <a:schemeClr val="bg1"/>
                </a:solidFill>
              </a:rPr>
              <a:t>  Цель.</a:t>
            </a:r>
            <a:r>
              <a:rPr lang="ru-RU" sz="2100" dirty="0" smtClean="0">
                <a:solidFill>
                  <a:schemeClr val="bg1"/>
                </a:solidFill>
              </a:rPr>
              <a:t> Всестороннее воспитание и гармоничное развитие детей в сюжетно-ролевой игре (эмоционально-нравственное, умственное, физическое, художественно-эстетическое и социально-коммуникативное).</a:t>
            </a:r>
          </a:p>
          <a:p>
            <a:r>
              <a:rPr lang="ru-RU" b="1" u="sng" dirty="0" smtClean="0">
                <a:solidFill>
                  <a:schemeClr val="bg1"/>
                </a:solidFill>
              </a:rPr>
              <a:t>Задачи.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1.Создать условия для развития игровой деятельности детей. 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2.Сформировать игровые умения.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3.Развивать у детей интерес к различным видам игр.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4.Формировать доброжелательные отношения к сверстникам, умения взаимодействовать, договариваться.</a:t>
            </a:r>
            <a:r>
              <a:rPr lang="ru-RU" b="1" u="sng" dirty="0" smtClean="0">
                <a:solidFill>
                  <a:schemeClr val="bg1"/>
                </a:solidFill>
              </a:rPr>
              <a:t>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IMG_1618.JPG"/>
          <p:cNvPicPr>
            <a:picLocks noChangeAspect="1"/>
          </p:cNvPicPr>
          <p:nvPr/>
        </p:nvPicPr>
        <p:blipFill>
          <a:blip r:embed="rId2" cstate="print"/>
          <a:srcRect l="9048" r="14286"/>
          <a:stretch>
            <a:fillRect/>
          </a:stretch>
        </p:blipFill>
        <p:spPr>
          <a:xfrm>
            <a:off x="664029" y="4006650"/>
            <a:ext cx="2536372" cy="2481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_42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519715" y="4314374"/>
            <a:ext cx="2583541" cy="1937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4983.JPG"/>
          <p:cNvPicPr>
            <a:picLocks noChangeAspect="1"/>
          </p:cNvPicPr>
          <p:nvPr/>
        </p:nvPicPr>
        <p:blipFill>
          <a:blip r:embed="rId4" cstate="print"/>
          <a:srcRect l="7114" r="6915"/>
          <a:stretch>
            <a:fillRect/>
          </a:stretch>
        </p:blipFill>
        <p:spPr>
          <a:xfrm rot="5400000">
            <a:off x="6183742" y="4159000"/>
            <a:ext cx="2615511" cy="2281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4714" y="203760"/>
            <a:ext cx="5853953" cy="112749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Педагогические приемы, используемые воспитателем.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5543" y="1578429"/>
            <a:ext cx="8096410" cy="45668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Наглядные приемы. Просмотр презентаций, видеороликов.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Косвенные приемы – без непосредственного вмешательства в игру (внесение игрушек, создание игровой обстановки до начала игры).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Прямые приемы – непосредственное включение педагога в игру (ролевое участие в игре, участие в сговоре детей, разъяснение, помощь, совет по ходу игры, предложение новой темы игры и др.) Воспитатель оказывает влияние на развитие ее сюжета, помогает детям распределять роли, наполняя их нравственным содержанием. Следующий педагогический подход представлен в исследованиях С. Л. </a:t>
            </a:r>
            <a:r>
              <a:rPr lang="ru-RU" dirty="0" err="1" smtClean="0">
                <a:solidFill>
                  <a:schemeClr val="bg1"/>
                </a:solidFill>
              </a:rPr>
              <a:t>Новоселовой</a:t>
            </a:r>
            <a:r>
              <a:rPr lang="ru-RU" dirty="0" smtClean="0">
                <a:solidFill>
                  <a:schemeClr val="bg1"/>
                </a:solidFill>
              </a:rPr>
              <a:t> и Е. В. Зворыгиной, которые выработали комплексный метод руководства игрой. Комплексный метод руководства представляет собой систему педагогических воздействий, способствующих развитию самостоятельной сюжетной игры детей, исходя из ее возрастных особенностей и потенциальных возможностей развития интеллекта ребенка.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Этот метод включает в себя следующие компоненты: - планомерное педагогически активное обогащение жизненного опыта детей;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совместные (обучающие) игры педагога с детьми, направленные на передачу им игрового опыта традиционной культуры игры; - своевременное изменение предметно-игровой среды с учетом обогащающегося жизненного и игрового опыта;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 активизирующее общение взрослого с детьми, направленное на побуждение их к самостоятельному применению в игре новых способов решения игровых задач и новых знаний о мире. Задача воспитателя состоит в том, чтобы сделать игру содержанием детской жизни, раскрыть малышам многообразие мира игры.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3773473" y="1758674"/>
            <a:ext cx="3325577" cy="2214430"/>
            <a:chOff x="5170690" y="1991099"/>
            <a:chExt cx="4193436" cy="2094997"/>
          </a:xfrm>
        </p:grpSpPr>
        <p:sp>
          <p:nvSpPr>
            <p:cNvPr id="38" name="任意多边形 60"/>
            <p:cNvSpPr/>
            <p:nvPr/>
          </p:nvSpPr>
          <p:spPr>
            <a:xfrm rot="2700000" flipH="1">
              <a:off x="6665409" y="1089791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>
                    <a:alpha val="10000"/>
                  </a:schemeClr>
                </a:gs>
                <a:gs pos="0">
                  <a:srgbClr val="3C2246">
                    <a:alpha val="33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39" name="任意多边形 61"/>
            <p:cNvSpPr/>
            <p:nvPr/>
          </p:nvSpPr>
          <p:spPr>
            <a:xfrm rot="2700000" flipH="1">
              <a:off x="6368381" y="1367627"/>
              <a:ext cx="1520778" cy="391616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adFill>
              <a:gsLst>
                <a:gs pos="78000">
                  <a:srgbClr val="01484F"/>
                </a:gs>
                <a:gs pos="58000">
                  <a:srgbClr val="0192A1"/>
                </a:gs>
                <a:gs pos="32000">
                  <a:srgbClr val="5EB8C1"/>
                </a:gs>
                <a:gs pos="0">
                  <a:srgbClr val="01D7ED"/>
                </a:gs>
                <a:gs pos="100000">
                  <a:srgbClr val="013F45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0" name="文本框 19"/>
            <p:cNvSpPr txBox="1"/>
            <p:nvPr/>
          </p:nvSpPr>
          <p:spPr>
            <a:xfrm rot="18900000" flipH="1">
              <a:off x="7064660" y="2257509"/>
              <a:ext cx="1520941" cy="58214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zh-CN" sz="2400" b="1" dirty="0" smtClean="0">
                  <a:solidFill>
                    <a:prstClr val="white"/>
                  </a:solidFill>
                  <a:effectLst>
                    <a:innerShdw blurRad="25400" dist="254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Этап </a:t>
              </a:r>
              <a:r>
                <a:rPr lang="en-US" altLang="zh-CN" sz="2400" b="1" dirty="0" smtClean="0">
                  <a:solidFill>
                    <a:prstClr val="white"/>
                  </a:solidFill>
                  <a:effectLst>
                    <a:innerShdw blurRad="25400" dist="254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25400" dist="254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63"/>
          <p:cNvGrpSpPr/>
          <p:nvPr/>
        </p:nvGrpSpPr>
        <p:grpSpPr>
          <a:xfrm>
            <a:off x="1881836" y="2940722"/>
            <a:ext cx="3365804" cy="2286839"/>
            <a:chOff x="2785403" y="3109394"/>
            <a:chExt cx="4244162" cy="2163501"/>
          </a:xfrm>
        </p:grpSpPr>
        <p:sp>
          <p:nvSpPr>
            <p:cNvPr id="42" name="任意多边形 64"/>
            <p:cNvSpPr/>
            <p:nvPr/>
          </p:nvSpPr>
          <p:spPr>
            <a:xfrm rot="2700000" flipV="1">
              <a:off x="3686711" y="2574178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>
                    <a:alpha val="10000"/>
                  </a:schemeClr>
                </a:gs>
                <a:gs pos="0">
                  <a:srgbClr val="3C2246">
                    <a:alpha val="33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3" name="任意多边形 65"/>
            <p:cNvSpPr/>
            <p:nvPr/>
          </p:nvSpPr>
          <p:spPr>
            <a:xfrm rot="2700000" flipV="1">
              <a:off x="4311096" y="1911703"/>
              <a:ext cx="1520778" cy="391616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adFill>
              <a:gsLst>
                <a:gs pos="53000">
                  <a:srgbClr val="77448C"/>
                </a:gs>
                <a:gs pos="23000">
                  <a:srgbClr val="3E2349"/>
                </a:gs>
                <a:gs pos="0">
                  <a:srgbClr val="3C2246"/>
                </a:gs>
                <a:gs pos="84000">
                  <a:srgbClr val="AA78BE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4" name="文本框 16"/>
            <p:cNvSpPr txBox="1"/>
            <p:nvPr/>
          </p:nvSpPr>
          <p:spPr>
            <a:xfrm rot="18900000">
              <a:off x="3497300" y="4307125"/>
              <a:ext cx="1728572" cy="436766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zh-CN" sz="2400" b="1" dirty="0" smtClean="0">
                  <a:solidFill>
                    <a:prstClr val="white"/>
                  </a:solidFill>
                  <a:effectLst>
                    <a:innerShdw blurRad="25400" dist="254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Этап </a:t>
              </a:r>
              <a:r>
                <a:rPr lang="en-US" altLang="zh-CN" sz="2400" b="1" dirty="0" smtClean="0">
                  <a:solidFill>
                    <a:prstClr val="white"/>
                  </a:solidFill>
                  <a:effectLst>
                    <a:innerShdw blurRad="25400" dist="254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25400" dist="254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67"/>
          <p:cNvGrpSpPr/>
          <p:nvPr/>
        </p:nvGrpSpPr>
        <p:grpSpPr>
          <a:xfrm>
            <a:off x="2619274" y="844420"/>
            <a:ext cx="1678937" cy="4394655"/>
            <a:chOff x="3715286" y="1126154"/>
            <a:chExt cx="2117081" cy="4157634"/>
          </a:xfrm>
        </p:grpSpPr>
        <p:sp>
          <p:nvSpPr>
            <p:cNvPr id="46" name="任意多边形 68"/>
            <p:cNvSpPr/>
            <p:nvPr/>
          </p:nvSpPr>
          <p:spPr>
            <a:xfrm rot="18900000">
              <a:off x="3715286" y="1126154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>
                    <a:alpha val="10000"/>
                  </a:schemeClr>
                </a:gs>
                <a:gs pos="0">
                  <a:srgbClr val="3C2246">
                    <a:alpha val="33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69"/>
            <p:cNvSpPr/>
            <p:nvPr/>
          </p:nvSpPr>
          <p:spPr>
            <a:xfrm rot="18900000">
              <a:off x="4311589" y="1367628"/>
              <a:ext cx="1520778" cy="391616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adFill flip="none" rotWithShape="1">
              <a:gsLst>
                <a:gs pos="57000">
                  <a:srgbClr val="FFB850"/>
                </a:gs>
                <a:gs pos="34000">
                  <a:srgbClr val="FFA015"/>
                </a:gs>
                <a:gs pos="0">
                  <a:srgbClr val="EE8E00"/>
                </a:gs>
                <a:gs pos="89000">
                  <a:srgbClr val="FFC671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48" name="文本框 4"/>
            <p:cNvSpPr txBox="1"/>
            <p:nvPr/>
          </p:nvSpPr>
          <p:spPr>
            <a:xfrm rot="2700000">
              <a:off x="3578489" y="2326650"/>
              <a:ext cx="1695452" cy="58214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zh-CN" sz="2400" b="1" dirty="0" smtClean="0">
                  <a:solidFill>
                    <a:prstClr val="white"/>
                  </a:solidFill>
                  <a:effectLst>
                    <a:innerShdw blurRad="25400" dist="254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Этап </a:t>
              </a:r>
              <a:r>
                <a:rPr lang="en-US" altLang="zh-CN" sz="2400" b="1" dirty="0" smtClean="0">
                  <a:solidFill>
                    <a:prstClr val="white"/>
                  </a:solidFill>
                  <a:effectLst>
                    <a:innerShdw blurRad="25400" dist="254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1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71"/>
          <p:cNvGrpSpPr/>
          <p:nvPr/>
        </p:nvGrpSpPr>
        <p:grpSpPr>
          <a:xfrm>
            <a:off x="4722904" y="1674754"/>
            <a:ext cx="1676477" cy="4507335"/>
            <a:chOff x="6367888" y="1911704"/>
            <a:chExt cx="2113980" cy="4264236"/>
          </a:xfrm>
        </p:grpSpPr>
        <p:sp>
          <p:nvSpPr>
            <p:cNvPr id="50" name="任意多边形 72"/>
            <p:cNvSpPr/>
            <p:nvPr/>
          </p:nvSpPr>
          <p:spPr>
            <a:xfrm rot="18900000" flipH="1" flipV="1">
              <a:off x="6684459" y="2575915"/>
              <a:ext cx="1797409" cy="3600025"/>
            </a:xfrm>
            <a:custGeom>
              <a:avLst/>
              <a:gdLst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898813 h 2887114"/>
                <a:gd name="connsiteX19" fmla="*/ 256150 w 1520778"/>
                <a:gd name="connsiteY19" fmla="*/ 2323543 h 2887114"/>
                <a:gd name="connsiteX20" fmla="*/ 255573 w 1520778"/>
                <a:gd name="connsiteY20" fmla="*/ 2323543 h 2887114"/>
                <a:gd name="connsiteX0" fmla="*/ 255574 w 1520778"/>
                <a:gd name="connsiteY0" fmla="*/ 2887114 h 2887114"/>
                <a:gd name="connsiteX1" fmla="*/ 1264783 w 1520778"/>
                <a:gd name="connsiteY1" fmla="*/ 2887114 h 2887114"/>
                <a:gd name="connsiteX2" fmla="*/ 1264783 w 1520778"/>
                <a:gd name="connsiteY2" fmla="*/ 2323543 h 2887114"/>
                <a:gd name="connsiteX3" fmla="*/ 1264628 w 1520778"/>
                <a:gd name="connsiteY3" fmla="*/ 2323543 h 2887114"/>
                <a:gd name="connsiteX4" fmla="*/ 1264627 w 1520778"/>
                <a:gd name="connsiteY4" fmla="*/ 898812 h 2887114"/>
                <a:gd name="connsiteX5" fmla="*/ 1272244 w 1520778"/>
                <a:gd name="connsiteY5" fmla="*/ 906947 h 2887114"/>
                <a:gd name="connsiteX6" fmla="*/ 1478137 w 1520778"/>
                <a:gd name="connsiteY6" fmla="*/ 906946 h 2887114"/>
                <a:gd name="connsiteX7" fmla="*/ 1478137 w 1520778"/>
                <a:gd name="connsiteY7" fmla="*/ 687063 h 2887114"/>
                <a:gd name="connsiteX8" fmla="*/ 1464592 w 1520778"/>
                <a:gd name="connsiteY8" fmla="*/ 672597 h 2887114"/>
                <a:gd name="connsiteX9" fmla="*/ 1457674 w 1520778"/>
                <a:gd name="connsiteY9" fmla="*/ 663080 h 2887114"/>
                <a:gd name="connsiteX10" fmla="*/ 890811 w 1520778"/>
                <a:gd name="connsiteY10" fmla="*/ 57693 h 2887114"/>
                <a:gd name="connsiteX11" fmla="*/ 760389 w 1520778"/>
                <a:gd name="connsiteY11" fmla="*/ 0 h 2887114"/>
                <a:gd name="connsiteX12" fmla="*/ 629968 w 1520778"/>
                <a:gd name="connsiteY12" fmla="*/ 57693 h 2887114"/>
                <a:gd name="connsiteX13" fmla="*/ 63103 w 1520778"/>
                <a:gd name="connsiteY13" fmla="*/ 663080 h 2887114"/>
                <a:gd name="connsiteX14" fmla="*/ 56184 w 1520778"/>
                <a:gd name="connsiteY14" fmla="*/ 672600 h 2887114"/>
                <a:gd name="connsiteX15" fmla="*/ 42642 w 1520778"/>
                <a:gd name="connsiteY15" fmla="*/ 687063 h 2887114"/>
                <a:gd name="connsiteX16" fmla="*/ 42642 w 1520778"/>
                <a:gd name="connsiteY16" fmla="*/ 906946 h 2887114"/>
                <a:gd name="connsiteX17" fmla="*/ 248534 w 1520778"/>
                <a:gd name="connsiteY17" fmla="*/ 906947 h 2887114"/>
                <a:gd name="connsiteX18" fmla="*/ 256150 w 1520778"/>
                <a:gd name="connsiteY18" fmla="*/ 2323543 h 2887114"/>
                <a:gd name="connsiteX19" fmla="*/ 255573 w 1520778"/>
                <a:gd name="connsiteY19" fmla="*/ 2323543 h 2887114"/>
                <a:gd name="connsiteX20" fmla="*/ 255574 w 1520778"/>
                <a:gd name="connsiteY20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264715 w 1513249"/>
                <a:gd name="connsiteY5" fmla="*/ 906947 h 2887114"/>
                <a:gd name="connsiteX6" fmla="*/ 1470608 w 1513249"/>
                <a:gd name="connsiteY6" fmla="*/ 906946 h 2887114"/>
                <a:gd name="connsiteX7" fmla="*/ 1470608 w 1513249"/>
                <a:gd name="connsiteY7" fmla="*/ 687063 h 2887114"/>
                <a:gd name="connsiteX8" fmla="*/ 1457063 w 1513249"/>
                <a:gd name="connsiteY8" fmla="*/ 672597 h 2887114"/>
                <a:gd name="connsiteX9" fmla="*/ 1450145 w 1513249"/>
                <a:gd name="connsiteY9" fmla="*/ 663080 h 2887114"/>
                <a:gd name="connsiteX10" fmla="*/ 883282 w 1513249"/>
                <a:gd name="connsiteY10" fmla="*/ 57693 h 2887114"/>
                <a:gd name="connsiteX11" fmla="*/ 752860 w 1513249"/>
                <a:gd name="connsiteY11" fmla="*/ 0 h 2887114"/>
                <a:gd name="connsiteX12" fmla="*/ 622439 w 1513249"/>
                <a:gd name="connsiteY12" fmla="*/ 57693 h 2887114"/>
                <a:gd name="connsiteX13" fmla="*/ 55574 w 1513249"/>
                <a:gd name="connsiteY13" fmla="*/ 663080 h 2887114"/>
                <a:gd name="connsiteX14" fmla="*/ 48655 w 1513249"/>
                <a:gd name="connsiteY14" fmla="*/ 672600 h 2887114"/>
                <a:gd name="connsiteX15" fmla="*/ 35113 w 1513249"/>
                <a:gd name="connsiteY15" fmla="*/ 687063 h 2887114"/>
                <a:gd name="connsiteX16" fmla="*/ 35113 w 1513249"/>
                <a:gd name="connsiteY16" fmla="*/ 906946 h 2887114"/>
                <a:gd name="connsiteX17" fmla="*/ 248621 w 1513249"/>
                <a:gd name="connsiteY17" fmla="*/ 2323543 h 2887114"/>
                <a:gd name="connsiteX18" fmla="*/ 248044 w 1513249"/>
                <a:gd name="connsiteY18" fmla="*/ 2323543 h 2887114"/>
                <a:gd name="connsiteX19" fmla="*/ 248045 w 1513249"/>
                <a:gd name="connsiteY19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257098 w 1513249"/>
                <a:gd name="connsiteY4" fmla="*/ 898812 h 2887114"/>
                <a:gd name="connsiteX5" fmla="*/ 1470608 w 1513249"/>
                <a:gd name="connsiteY5" fmla="*/ 906946 h 2887114"/>
                <a:gd name="connsiteX6" fmla="*/ 1470608 w 1513249"/>
                <a:gd name="connsiteY6" fmla="*/ 687063 h 2887114"/>
                <a:gd name="connsiteX7" fmla="*/ 1457063 w 1513249"/>
                <a:gd name="connsiteY7" fmla="*/ 672597 h 2887114"/>
                <a:gd name="connsiteX8" fmla="*/ 1450145 w 1513249"/>
                <a:gd name="connsiteY8" fmla="*/ 663080 h 2887114"/>
                <a:gd name="connsiteX9" fmla="*/ 883282 w 1513249"/>
                <a:gd name="connsiteY9" fmla="*/ 57693 h 2887114"/>
                <a:gd name="connsiteX10" fmla="*/ 752860 w 1513249"/>
                <a:gd name="connsiteY10" fmla="*/ 0 h 2887114"/>
                <a:gd name="connsiteX11" fmla="*/ 622439 w 1513249"/>
                <a:gd name="connsiteY11" fmla="*/ 57693 h 2887114"/>
                <a:gd name="connsiteX12" fmla="*/ 55574 w 1513249"/>
                <a:gd name="connsiteY12" fmla="*/ 663080 h 2887114"/>
                <a:gd name="connsiteX13" fmla="*/ 48655 w 1513249"/>
                <a:gd name="connsiteY13" fmla="*/ 672600 h 2887114"/>
                <a:gd name="connsiteX14" fmla="*/ 35113 w 1513249"/>
                <a:gd name="connsiteY14" fmla="*/ 687063 h 2887114"/>
                <a:gd name="connsiteX15" fmla="*/ 35113 w 1513249"/>
                <a:gd name="connsiteY15" fmla="*/ 906946 h 2887114"/>
                <a:gd name="connsiteX16" fmla="*/ 248621 w 1513249"/>
                <a:gd name="connsiteY16" fmla="*/ 2323543 h 2887114"/>
                <a:gd name="connsiteX17" fmla="*/ 248044 w 1513249"/>
                <a:gd name="connsiteY17" fmla="*/ 2323543 h 2887114"/>
                <a:gd name="connsiteX18" fmla="*/ 248045 w 1513249"/>
                <a:gd name="connsiteY18" fmla="*/ 2887114 h 2887114"/>
                <a:gd name="connsiteX0" fmla="*/ 248045 w 1513249"/>
                <a:gd name="connsiteY0" fmla="*/ 2887114 h 2887114"/>
                <a:gd name="connsiteX1" fmla="*/ 1257254 w 1513249"/>
                <a:gd name="connsiteY1" fmla="*/ 2887114 h 2887114"/>
                <a:gd name="connsiteX2" fmla="*/ 1257254 w 1513249"/>
                <a:gd name="connsiteY2" fmla="*/ 2323543 h 2887114"/>
                <a:gd name="connsiteX3" fmla="*/ 1257099 w 1513249"/>
                <a:gd name="connsiteY3" fmla="*/ 2323543 h 2887114"/>
                <a:gd name="connsiteX4" fmla="*/ 1470608 w 1513249"/>
                <a:gd name="connsiteY4" fmla="*/ 906946 h 2887114"/>
                <a:gd name="connsiteX5" fmla="*/ 1470608 w 1513249"/>
                <a:gd name="connsiteY5" fmla="*/ 687063 h 2887114"/>
                <a:gd name="connsiteX6" fmla="*/ 1457063 w 1513249"/>
                <a:gd name="connsiteY6" fmla="*/ 672597 h 2887114"/>
                <a:gd name="connsiteX7" fmla="*/ 1450145 w 1513249"/>
                <a:gd name="connsiteY7" fmla="*/ 663080 h 2887114"/>
                <a:gd name="connsiteX8" fmla="*/ 883282 w 1513249"/>
                <a:gd name="connsiteY8" fmla="*/ 57693 h 2887114"/>
                <a:gd name="connsiteX9" fmla="*/ 752860 w 1513249"/>
                <a:gd name="connsiteY9" fmla="*/ 0 h 2887114"/>
                <a:gd name="connsiteX10" fmla="*/ 622439 w 1513249"/>
                <a:gd name="connsiteY10" fmla="*/ 57693 h 2887114"/>
                <a:gd name="connsiteX11" fmla="*/ 55574 w 1513249"/>
                <a:gd name="connsiteY11" fmla="*/ 663080 h 2887114"/>
                <a:gd name="connsiteX12" fmla="*/ 48655 w 1513249"/>
                <a:gd name="connsiteY12" fmla="*/ 672600 h 2887114"/>
                <a:gd name="connsiteX13" fmla="*/ 35113 w 1513249"/>
                <a:gd name="connsiteY13" fmla="*/ 687063 h 2887114"/>
                <a:gd name="connsiteX14" fmla="*/ 35113 w 1513249"/>
                <a:gd name="connsiteY14" fmla="*/ 906946 h 2887114"/>
                <a:gd name="connsiteX15" fmla="*/ 248621 w 1513249"/>
                <a:gd name="connsiteY15" fmla="*/ 2323543 h 2887114"/>
                <a:gd name="connsiteX16" fmla="*/ 248044 w 1513249"/>
                <a:gd name="connsiteY16" fmla="*/ 2323543 h 2887114"/>
                <a:gd name="connsiteX17" fmla="*/ 248045 w 1513249"/>
                <a:gd name="connsiteY17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1415032 w 1478136"/>
                <a:gd name="connsiteY7" fmla="*/ 663080 h 2887114"/>
                <a:gd name="connsiteX8" fmla="*/ 848169 w 1478136"/>
                <a:gd name="connsiteY8" fmla="*/ 57693 h 2887114"/>
                <a:gd name="connsiteX9" fmla="*/ 717747 w 1478136"/>
                <a:gd name="connsiteY9" fmla="*/ 0 h 2887114"/>
                <a:gd name="connsiteX10" fmla="*/ 587326 w 1478136"/>
                <a:gd name="connsiteY10" fmla="*/ 57693 h 2887114"/>
                <a:gd name="connsiteX11" fmla="*/ 20461 w 1478136"/>
                <a:gd name="connsiteY11" fmla="*/ 663080 h 2887114"/>
                <a:gd name="connsiteX12" fmla="*/ 13542 w 1478136"/>
                <a:gd name="connsiteY12" fmla="*/ 672600 h 2887114"/>
                <a:gd name="connsiteX13" fmla="*/ 0 w 1478136"/>
                <a:gd name="connsiteY13" fmla="*/ 906946 h 2887114"/>
                <a:gd name="connsiteX14" fmla="*/ 213508 w 1478136"/>
                <a:gd name="connsiteY14" fmla="*/ 2323543 h 2887114"/>
                <a:gd name="connsiteX15" fmla="*/ 212931 w 1478136"/>
                <a:gd name="connsiteY15" fmla="*/ 2323543 h 2887114"/>
                <a:gd name="connsiteX16" fmla="*/ 212932 w 1478136"/>
                <a:gd name="connsiteY16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1421950 w 1478136"/>
                <a:gd name="connsiteY6" fmla="*/ 672597 h 2887114"/>
                <a:gd name="connsiteX7" fmla="*/ 848169 w 1478136"/>
                <a:gd name="connsiteY7" fmla="*/ 57693 h 2887114"/>
                <a:gd name="connsiteX8" fmla="*/ 717747 w 1478136"/>
                <a:gd name="connsiteY8" fmla="*/ 0 h 2887114"/>
                <a:gd name="connsiteX9" fmla="*/ 587326 w 1478136"/>
                <a:gd name="connsiteY9" fmla="*/ 57693 h 2887114"/>
                <a:gd name="connsiteX10" fmla="*/ 20461 w 1478136"/>
                <a:gd name="connsiteY10" fmla="*/ 663080 h 2887114"/>
                <a:gd name="connsiteX11" fmla="*/ 13542 w 1478136"/>
                <a:gd name="connsiteY11" fmla="*/ 672600 h 2887114"/>
                <a:gd name="connsiteX12" fmla="*/ 0 w 1478136"/>
                <a:gd name="connsiteY12" fmla="*/ 906946 h 2887114"/>
                <a:gd name="connsiteX13" fmla="*/ 213508 w 1478136"/>
                <a:gd name="connsiteY13" fmla="*/ 2323543 h 2887114"/>
                <a:gd name="connsiteX14" fmla="*/ 212931 w 1478136"/>
                <a:gd name="connsiteY14" fmla="*/ 2323543 h 2887114"/>
                <a:gd name="connsiteX15" fmla="*/ 212932 w 1478136"/>
                <a:gd name="connsiteY15" fmla="*/ 2887114 h 2887114"/>
                <a:gd name="connsiteX0" fmla="*/ 212932 w 1478136"/>
                <a:gd name="connsiteY0" fmla="*/ 2887114 h 2887114"/>
                <a:gd name="connsiteX1" fmla="*/ 1222141 w 1478136"/>
                <a:gd name="connsiteY1" fmla="*/ 2887114 h 2887114"/>
                <a:gd name="connsiteX2" fmla="*/ 1222141 w 1478136"/>
                <a:gd name="connsiteY2" fmla="*/ 2323543 h 2887114"/>
                <a:gd name="connsiteX3" fmla="*/ 1221986 w 1478136"/>
                <a:gd name="connsiteY3" fmla="*/ 2323543 h 2887114"/>
                <a:gd name="connsiteX4" fmla="*/ 1435495 w 1478136"/>
                <a:gd name="connsiteY4" fmla="*/ 906946 h 2887114"/>
                <a:gd name="connsiteX5" fmla="*/ 1435495 w 1478136"/>
                <a:gd name="connsiteY5" fmla="*/ 687063 h 2887114"/>
                <a:gd name="connsiteX6" fmla="*/ 848169 w 1478136"/>
                <a:gd name="connsiteY6" fmla="*/ 57693 h 2887114"/>
                <a:gd name="connsiteX7" fmla="*/ 717747 w 1478136"/>
                <a:gd name="connsiteY7" fmla="*/ 0 h 2887114"/>
                <a:gd name="connsiteX8" fmla="*/ 587326 w 1478136"/>
                <a:gd name="connsiteY8" fmla="*/ 57693 h 2887114"/>
                <a:gd name="connsiteX9" fmla="*/ 20461 w 1478136"/>
                <a:gd name="connsiteY9" fmla="*/ 663080 h 2887114"/>
                <a:gd name="connsiteX10" fmla="*/ 13542 w 1478136"/>
                <a:gd name="connsiteY10" fmla="*/ 672600 h 2887114"/>
                <a:gd name="connsiteX11" fmla="*/ 0 w 1478136"/>
                <a:gd name="connsiteY11" fmla="*/ 906946 h 2887114"/>
                <a:gd name="connsiteX12" fmla="*/ 213508 w 1478136"/>
                <a:gd name="connsiteY12" fmla="*/ 2323543 h 2887114"/>
                <a:gd name="connsiteX13" fmla="*/ 212931 w 1478136"/>
                <a:gd name="connsiteY13" fmla="*/ 2323543 h 2887114"/>
                <a:gd name="connsiteX14" fmla="*/ 212932 w 1478136"/>
                <a:gd name="connsiteY14" fmla="*/ 2887114 h 2887114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13542 w 1435495"/>
                <a:gd name="connsiteY9" fmla="*/ 701172 h 2915686"/>
                <a:gd name="connsiteX10" fmla="*/ 0 w 1435495"/>
                <a:gd name="connsiteY10" fmla="*/ 935518 h 2915686"/>
                <a:gd name="connsiteX11" fmla="*/ 213508 w 1435495"/>
                <a:gd name="connsiteY11" fmla="*/ 2352115 h 2915686"/>
                <a:gd name="connsiteX12" fmla="*/ 212931 w 1435495"/>
                <a:gd name="connsiteY12" fmla="*/ 2352115 h 2915686"/>
                <a:gd name="connsiteX13" fmla="*/ 212932 w 1435495"/>
                <a:gd name="connsiteY13" fmla="*/ 2915686 h 2915686"/>
                <a:gd name="connsiteX0" fmla="*/ 212932 w 1435495"/>
                <a:gd name="connsiteY0" fmla="*/ 2915686 h 2915686"/>
                <a:gd name="connsiteX1" fmla="*/ 1222141 w 1435495"/>
                <a:gd name="connsiteY1" fmla="*/ 2915686 h 2915686"/>
                <a:gd name="connsiteX2" fmla="*/ 1222141 w 1435495"/>
                <a:gd name="connsiteY2" fmla="*/ 2352115 h 2915686"/>
                <a:gd name="connsiteX3" fmla="*/ 1221986 w 1435495"/>
                <a:gd name="connsiteY3" fmla="*/ 2352115 h 2915686"/>
                <a:gd name="connsiteX4" fmla="*/ 1435495 w 1435495"/>
                <a:gd name="connsiteY4" fmla="*/ 935518 h 2915686"/>
                <a:gd name="connsiteX5" fmla="*/ 848169 w 1435495"/>
                <a:gd name="connsiteY5" fmla="*/ 86265 h 2915686"/>
                <a:gd name="connsiteX6" fmla="*/ 717747 w 1435495"/>
                <a:gd name="connsiteY6" fmla="*/ 28572 h 2915686"/>
                <a:gd name="connsiteX7" fmla="*/ 587326 w 1435495"/>
                <a:gd name="connsiteY7" fmla="*/ 86265 h 2915686"/>
                <a:gd name="connsiteX8" fmla="*/ 20461 w 1435495"/>
                <a:gd name="connsiteY8" fmla="*/ 691652 h 2915686"/>
                <a:gd name="connsiteX9" fmla="*/ 0 w 1435495"/>
                <a:gd name="connsiteY9" fmla="*/ 935518 h 2915686"/>
                <a:gd name="connsiteX10" fmla="*/ 213508 w 1435495"/>
                <a:gd name="connsiteY10" fmla="*/ 2352115 h 2915686"/>
                <a:gd name="connsiteX11" fmla="*/ 212931 w 1435495"/>
                <a:gd name="connsiteY11" fmla="*/ 2352115 h 2915686"/>
                <a:gd name="connsiteX12" fmla="*/ 212932 w 1435495"/>
                <a:gd name="connsiteY12" fmla="*/ 2915686 h 291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5495" h="2915686">
                  <a:moveTo>
                    <a:pt x="212932" y="2915686"/>
                  </a:moveTo>
                  <a:lnTo>
                    <a:pt x="1222141" y="2915686"/>
                  </a:lnTo>
                  <a:lnTo>
                    <a:pt x="1222141" y="2352115"/>
                  </a:lnTo>
                  <a:lnTo>
                    <a:pt x="1221986" y="2352115"/>
                  </a:lnTo>
                  <a:cubicBezTo>
                    <a:pt x="1257545" y="2116016"/>
                    <a:pt x="1399910" y="1208265"/>
                    <a:pt x="1435495" y="935518"/>
                  </a:cubicBezTo>
                  <a:cubicBezTo>
                    <a:pt x="1373192" y="557876"/>
                    <a:pt x="967794" y="237423"/>
                    <a:pt x="848169" y="86265"/>
                  </a:cubicBezTo>
                  <a:cubicBezTo>
                    <a:pt x="728544" y="-64893"/>
                    <a:pt x="764951" y="28571"/>
                    <a:pt x="717747" y="28572"/>
                  </a:cubicBezTo>
                  <a:cubicBezTo>
                    <a:pt x="670544" y="28571"/>
                    <a:pt x="623340" y="47803"/>
                    <a:pt x="587326" y="86265"/>
                  </a:cubicBezTo>
                  <a:lnTo>
                    <a:pt x="20461" y="691652"/>
                  </a:lnTo>
                  <a:lnTo>
                    <a:pt x="0" y="935518"/>
                  </a:lnTo>
                  <a:cubicBezTo>
                    <a:pt x="35585" y="1208265"/>
                    <a:pt x="178020" y="2116016"/>
                    <a:pt x="213508" y="2352115"/>
                  </a:cubicBezTo>
                  <a:lnTo>
                    <a:pt x="212931" y="2352115"/>
                  </a:lnTo>
                  <a:cubicBezTo>
                    <a:pt x="212931" y="2539972"/>
                    <a:pt x="212932" y="2727829"/>
                    <a:pt x="212932" y="2915686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tx1">
                    <a:alpha val="10000"/>
                  </a:schemeClr>
                </a:gs>
                <a:gs pos="0">
                  <a:srgbClr val="3C2246">
                    <a:alpha val="33000"/>
                  </a:srgb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1" name="任意多边形 73"/>
            <p:cNvSpPr/>
            <p:nvPr/>
          </p:nvSpPr>
          <p:spPr>
            <a:xfrm rot="18900000" flipH="1" flipV="1">
              <a:off x="6367888" y="1911704"/>
              <a:ext cx="1520778" cy="3916160"/>
            </a:xfrm>
            <a:custGeom>
              <a:avLst/>
              <a:gdLst>
                <a:gd name="connsiteX0" fmla="*/ 1204282 w 2055930"/>
                <a:gd name="connsiteY0" fmla="*/ 77995 h 5294232"/>
                <a:gd name="connsiteX1" fmla="*/ 1970620 w 2055930"/>
                <a:gd name="connsiteY1" fmla="*/ 896414 h 5294232"/>
                <a:gd name="connsiteX2" fmla="*/ 1979972 w 2055930"/>
                <a:gd name="connsiteY2" fmla="*/ 909280 h 5294232"/>
                <a:gd name="connsiteX3" fmla="*/ 1998283 w 2055930"/>
                <a:gd name="connsiteY3" fmla="*/ 928836 h 5294232"/>
                <a:gd name="connsiteX4" fmla="*/ 1998283 w 2055930"/>
                <a:gd name="connsiteY4" fmla="*/ 1226095 h 5294232"/>
                <a:gd name="connsiteX5" fmla="*/ 1719939 w 2055930"/>
                <a:gd name="connsiteY5" fmla="*/ 1226095 h 5294232"/>
                <a:gd name="connsiteX6" fmla="*/ 1709641 w 2055930"/>
                <a:gd name="connsiteY6" fmla="*/ 1215098 h 5294232"/>
                <a:gd name="connsiteX7" fmla="*/ 1709642 w 2055930"/>
                <a:gd name="connsiteY7" fmla="*/ 3141183 h 5294232"/>
                <a:gd name="connsiteX8" fmla="*/ 1709852 w 2055930"/>
                <a:gd name="connsiteY8" fmla="*/ 3141183 h 5294232"/>
                <a:gd name="connsiteX9" fmla="*/ 1709852 w 2055930"/>
                <a:gd name="connsiteY9" fmla="*/ 5294232 h 5294232"/>
                <a:gd name="connsiteX10" fmla="*/ 345508 w 2055930"/>
                <a:gd name="connsiteY10" fmla="*/ 3929889 h 5294232"/>
                <a:gd name="connsiteX11" fmla="*/ 345508 w 2055930"/>
                <a:gd name="connsiteY11" fmla="*/ 3141183 h 5294232"/>
                <a:gd name="connsiteX12" fmla="*/ 346288 w 2055930"/>
                <a:gd name="connsiteY12" fmla="*/ 3141183 h 5294232"/>
                <a:gd name="connsiteX13" fmla="*/ 346287 w 2055930"/>
                <a:gd name="connsiteY13" fmla="*/ 1215100 h 5294232"/>
                <a:gd name="connsiteX14" fmla="*/ 335992 w 2055930"/>
                <a:gd name="connsiteY14" fmla="*/ 1226095 h 5294232"/>
                <a:gd name="connsiteX15" fmla="*/ 57647 w 2055930"/>
                <a:gd name="connsiteY15" fmla="*/ 1226095 h 5294232"/>
                <a:gd name="connsiteX16" fmla="*/ 57647 w 2055930"/>
                <a:gd name="connsiteY16" fmla="*/ 928836 h 5294232"/>
                <a:gd name="connsiteX17" fmla="*/ 75954 w 2055930"/>
                <a:gd name="connsiteY17" fmla="*/ 909284 h 5294232"/>
                <a:gd name="connsiteX18" fmla="*/ 85309 w 2055930"/>
                <a:gd name="connsiteY18" fmla="*/ 896413 h 5294232"/>
                <a:gd name="connsiteX19" fmla="*/ 851649 w 2055930"/>
                <a:gd name="connsiteY19" fmla="*/ 77995 h 5294232"/>
                <a:gd name="connsiteX20" fmla="*/ 1027965 w 2055930"/>
                <a:gd name="connsiteY20" fmla="*/ 0 h 5294232"/>
                <a:gd name="connsiteX21" fmla="*/ 1204282 w 2055930"/>
                <a:gd name="connsiteY21" fmla="*/ 77995 h 52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55930" h="5294232">
                  <a:moveTo>
                    <a:pt x="1204282" y="77995"/>
                  </a:moveTo>
                  <a:lnTo>
                    <a:pt x="1970620" y="896414"/>
                  </a:lnTo>
                  <a:lnTo>
                    <a:pt x="1979972" y="909280"/>
                  </a:lnTo>
                  <a:lnTo>
                    <a:pt x="1998283" y="928836"/>
                  </a:lnTo>
                  <a:cubicBezTo>
                    <a:pt x="2075146" y="1010922"/>
                    <a:pt x="2075146" y="1144010"/>
                    <a:pt x="1998283" y="1226095"/>
                  </a:cubicBezTo>
                  <a:cubicBezTo>
                    <a:pt x="1921420" y="1308181"/>
                    <a:pt x="1796802" y="1308181"/>
                    <a:pt x="1719939" y="1226095"/>
                  </a:cubicBezTo>
                  <a:lnTo>
                    <a:pt x="1709641" y="1215098"/>
                  </a:lnTo>
                  <a:lnTo>
                    <a:pt x="1709642" y="3141183"/>
                  </a:lnTo>
                  <a:lnTo>
                    <a:pt x="1709852" y="3141183"/>
                  </a:lnTo>
                  <a:lnTo>
                    <a:pt x="1709852" y="5294232"/>
                  </a:lnTo>
                  <a:lnTo>
                    <a:pt x="345508" y="3929889"/>
                  </a:lnTo>
                  <a:lnTo>
                    <a:pt x="345508" y="3141183"/>
                  </a:lnTo>
                  <a:lnTo>
                    <a:pt x="346288" y="3141183"/>
                  </a:lnTo>
                  <a:lnTo>
                    <a:pt x="346287" y="1215100"/>
                  </a:lnTo>
                  <a:lnTo>
                    <a:pt x="335992" y="1226095"/>
                  </a:lnTo>
                  <a:cubicBezTo>
                    <a:pt x="259128" y="1308181"/>
                    <a:pt x="134510" y="1308181"/>
                    <a:pt x="57647" y="1226095"/>
                  </a:cubicBezTo>
                  <a:cubicBezTo>
                    <a:pt x="-19216" y="1144009"/>
                    <a:pt x="-19216" y="1010922"/>
                    <a:pt x="57647" y="928836"/>
                  </a:cubicBezTo>
                  <a:lnTo>
                    <a:pt x="75954" y="909284"/>
                  </a:lnTo>
                  <a:lnTo>
                    <a:pt x="85309" y="896413"/>
                  </a:lnTo>
                  <a:lnTo>
                    <a:pt x="851649" y="77995"/>
                  </a:lnTo>
                  <a:cubicBezTo>
                    <a:pt x="900337" y="25998"/>
                    <a:pt x="964152" y="-1"/>
                    <a:pt x="1027965" y="0"/>
                  </a:cubicBezTo>
                  <a:cubicBezTo>
                    <a:pt x="1091779" y="-1"/>
                    <a:pt x="1155594" y="25998"/>
                    <a:pt x="1204282" y="77995"/>
                  </a:cubicBezTo>
                  <a:close/>
                </a:path>
              </a:pathLst>
            </a:custGeom>
            <a:gradFill>
              <a:gsLst>
                <a:gs pos="75000">
                  <a:srgbClr val="E34F4F"/>
                </a:gs>
                <a:gs pos="52000">
                  <a:srgbClr val="E87071"/>
                </a:gs>
                <a:gs pos="0">
                  <a:srgbClr val="EF9B9B"/>
                </a:gs>
                <a:gs pos="100000">
                  <a:srgbClr val="E24A4A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2" name="文本框 20"/>
            <p:cNvSpPr txBox="1"/>
            <p:nvPr/>
          </p:nvSpPr>
          <p:spPr>
            <a:xfrm rot="2700000" flipH="1">
              <a:off x="6862428" y="4245421"/>
              <a:ext cx="1846816" cy="436766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zh-CN" sz="2400" b="1" dirty="0" smtClean="0">
                  <a:solidFill>
                    <a:prstClr val="white"/>
                  </a:solidFill>
                  <a:effectLst>
                    <a:innerShdw blurRad="25400" dist="254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Этап </a:t>
              </a:r>
              <a:r>
                <a:rPr lang="en-US" altLang="zh-CN" sz="2400" b="1" dirty="0" smtClean="0">
                  <a:solidFill>
                    <a:prstClr val="white"/>
                  </a:solidFill>
                  <a:effectLst>
                    <a:innerShdw blurRad="25400" dist="254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b="1" dirty="0">
                  <a:solidFill>
                    <a:prstClr val="white"/>
                  </a:solidFill>
                  <a:effectLst>
                    <a:innerShdw blurRad="25400" dist="254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912477" y="2118202"/>
            <a:ext cx="163235" cy="168236"/>
            <a:chOff x="3494" y="1896"/>
            <a:chExt cx="688" cy="532"/>
          </a:xfrm>
          <a:solidFill>
            <a:srgbClr val="01ACBE"/>
          </a:solidFill>
        </p:grpSpPr>
        <p:sp>
          <p:nvSpPr>
            <p:cNvPr id="54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5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6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79"/>
          <p:cNvGrpSpPr/>
          <p:nvPr/>
        </p:nvGrpSpPr>
        <p:grpSpPr>
          <a:xfrm>
            <a:off x="6930587" y="4332513"/>
            <a:ext cx="166900" cy="184931"/>
            <a:chOff x="458010" y="4063526"/>
            <a:chExt cx="1087437" cy="1090612"/>
          </a:xfrm>
          <a:solidFill>
            <a:srgbClr val="E87071"/>
          </a:solidFill>
        </p:grpSpPr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9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17"/>
          <p:cNvGrpSpPr>
            <a:grpSpLocks noChangeAspect="1"/>
          </p:cNvGrpSpPr>
          <p:nvPr/>
        </p:nvGrpSpPr>
        <p:grpSpPr bwMode="auto">
          <a:xfrm>
            <a:off x="210243" y="3958080"/>
            <a:ext cx="170757" cy="244309"/>
            <a:chOff x="231" y="1205"/>
            <a:chExt cx="640" cy="687"/>
          </a:xfrm>
          <a:solidFill>
            <a:srgbClr val="663A77"/>
          </a:solidFill>
        </p:grpSpPr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65" name="Freeform 310"/>
          <p:cNvSpPr>
            <a:spLocks noEditPoints="1"/>
          </p:cNvSpPr>
          <p:nvPr/>
        </p:nvSpPr>
        <p:spPr bwMode="auto">
          <a:xfrm>
            <a:off x="130629" y="2122716"/>
            <a:ext cx="206829" cy="177018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7" name="文本框 37"/>
          <p:cNvSpPr txBox="1"/>
          <p:nvPr/>
        </p:nvSpPr>
        <p:spPr>
          <a:xfrm>
            <a:off x="352312" y="3881919"/>
            <a:ext cx="1706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b="1" u="sng" dirty="0" smtClean="0">
                <a:solidFill>
                  <a:srgbClr val="7030A0"/>
                </a:solidFill>
              </a:rPr>
              <a:t>практический</a:t>
            </a:r>
            <a:endParaRPr lang="zh-CN" altLang="en-US" b="1" u="sng" dirty="0">
              <a:solidFill>
                <a:srgbClr val="7030A0"/>
              </a:solidFill>
            </a:endParaRPr>
          </a:p>
        </p:txBody>
      </p:sp>
      <p:sp>
        <p:nvSpPr>
          <p:cNvPr id="68" name="文本框 39"/>
          <p:cNvSpPr txBox="1"/>
          <p:nvPr/>
        </p:nvSpPr>
        <p:spPr>
          <a:xfrm>
            <a:off x="7075713" y="1975204"/>
            <a:ext cx="1915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b="1" u="sng" dirty="0" smtClean="0">
                <a:solidFill>
                  <a:srgbClr val="4AC5D2"/>
                </a:solidFill>
              </a:rPr>
              <a:t>заключительный</a:t>
            </a:r>
            <a:endParaRPr lang="zh-CN" altLang="en-US" b="1" u="sng" dirty="0">
              <a:solidFill>
                <a:srgbClr val="4AC5D2"/>
              </a:solidFill>
            </a:endParaRPr>
          </a:p>
        </p:txBody>
      </p:sp>
      <p:sp>
        <p:nvSpPr>
          <p:cNvPr id="69" name="文本框 41"/>
          <p:cNvSpPr txBox="1"/>
          <p:nvPr/>
        </p:nvSpPr>
        <p:spPr>
          <a:xfrm>
            <a:off x="7227250" y="4164948"/>
            <a:ext cx="1644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b="1" u="sng" dirty="0" smtClean="0">
                <a:solidFill>
                  <a:srgbClr val="FF5753"/>
                </a:solidFill>
              </a:rPr>
              <a:t>обобщающий</a:t>
            </a:r>
            <a:endParaRPr lang="zh-CN" altLang="en-US" b="1" u="sng" dirty="0">
              <a:solidFill>
                <a:srgbClr val="FF5753"/>
              </a:solidFill>
            </a:endParaRPr>
          </a:p>
        </p:txBody>
      </p:sp>
      <p:sp>
        <p:nvSpPr>
          <p:cNvPr id="70" name="文本框 113"/>
          <p:cNvSpPr txBox="1"/>
          <p:nvPr/>
        </p:nvSpPr>
        <p:spPr>
          <a:xfrm>
            <a:off x="598197" y="2986862"/>
            <a:ext cx="1610344" cy="27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altLang="zh-CN" sz="1200" b="1" dirty="0" smtClean="0">
                <a:solidFill>
                  <a:srgbClr val="C00000"/>
                </a:solidFill>
                <a:ea typeface="微软雅黑" pitchFamily="34" charset="-122"/>
              </a:rPr>
              <a:t> </a:t>
            </a:r>
            <a:r>
              <a:rPr lang="ru-RU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rPr>
              <a:t>. </a:t>
            </a:r>
            <a:endParaRPr lang="ru-RU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1" name="文本框 113"/>
          <p:cNvSpPr txBox="1"/>
          <p:nvPr/>
        </p:nvSpPr>
        <p:spPr>
          <a:xfrm>
            <a:off x="683041" y="4533396"/>
            <a:ext cx="1643979" cy="27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altLang="zh-CN" sz="1200" b="1" dirty="0" smtClean="0">
                <a:solidFill>
                  <a:srgbClr val="C00000"/>
                </a:solidFill>
                <a:ea typeface="微软雅黑" pitchFamily="34" charset="-122"/>
              </a:rPr>
              <a:t> </a:t>
            </a:r>
            <a:endParaRPr lang="ru-RU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3" name="文本框 113"/>
          <p:cNvSpPr txBox="1"/>
          <p:nvPr/>
        </p:nvSpPr>
        <p:spPr>
          <a:xfrm>
            <a:off x="6562449" y="4533396"/>
            <a:ext cx="1756958" cy="27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altLang="zh-CN" sz="1200" b="1" dirty="0" smtClean="0">
                <a:solidFill>
                  <a:srgbClr val="C00000"/>
                </a:solidFill>
                <a:ea typeface="微软雅黑" pitchFamily="34" charset="-122"/>
              </a:rPr>
              <a:t> </a:t>
            </a:r>
            <a:endParaRPr lang="ru-RU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39487" y="1992085"/>
            <a:ext cx="2100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подготовительный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1257" y="2390392"/>
            <a:ext cx="193765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Цель- определение актуальности проекта– подбор методической литературы для реализации проекта.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85057" y="4223304"/>
            <a:ext cx="1992086" cy="141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zh-CN" sz="1400" dirty="0" smtClean="0">
                <a:solidFill>
                  <a:schemeClr val="bg1"/>
                </a:solidFill>
              </a:rPr>
              <a:t>Цель – ознакомление детей с художественной литературой, проведение бесед, экскурсий</a:t>
            </a:r>
            <a:r>
              <a:rPr lang="ru-RU" altLang="zh-CN" sz="1400" dirty="0" smtClean="0">
                <a:solidFill>
                  <a:srgbClr val="11111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altLang="zh-CN" sz="1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053943" y="4713906"/>
            <a:ext cx="17567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Цель- анализ результатов проекта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6944423" y="2417019"/>
            <a:ext cx="1927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Составление и показ презентации 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960914" y="536807"/>
            <a:ext cx="59000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600" b="1" i="0" u="sng" strike="noStrike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Этапы реализации проекта</a:t>
            </a:r>
            <a:endParaRPr kumimoji="0" lang="ru-RU" altLang="zh-CN" sz="4400" b="1" i="0" u="none" strike="noStrike" normalizeH="0" baseline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658880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0914" y="203760"/>
            <a:ext cx="5941039" cy="906583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Перспективный план работы по реализации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323874" y="1208315"/>
          <a:ext cx="6482670" cy="5196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841"/>
                <a:gridCol w="3015343"/>
                <a:gridCol w="2906486"/>
              </a:tblGrid>
              <a:tr h="49164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Segoe UI Symbol"/>
                          <a:ea typeface="Segoe UI Symbol"/>
                          <a:cs typeface="Segoe UI Symbol"/>
                        </a:rPr>
                        <a:t>№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Форма проведения мероприятия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Тема мероприятия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8035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1.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/>
                          <a:ea typeface="Times New Roman"/>
                          <a:cs typeface="Arial"/>
                        </a:rPr>
                        <a:t>Беседы: 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/>
                          <a:ea typeface="Times New Roman"/>
                          <a:cs typeface="Arial"/>
                        </a:rPr>
                        <a:t>«Моя семья», «Как я маме помогаю», «Кто, кем работает?» «Чем мы занимаемся дома?»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202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2.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/>
                          <a:ea typeface="Times New Roman"/>
                          <a:cs typeface="Arial"/>
                        </a:rPr>
                        <a:t>Рассматривание сюжетных картинок, фотографий по теме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12082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3.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/>
                          <a:ea typeface="Times New Roman"/>
                          <a:cs typeface="Arial"/>
                        </a:rPr>
                        <a:t>Чтение художественной литературы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/>
                          <a:ea typeface="Times New Roman"/>
                          <a:cs typeface="Arial"/>
                        </a:rPr>
                        <a:t>Н.Забила «Ясочкин садик», А.Барто «Машенька», Б.Заходер «Строители», «Шофёр», Д.Габе из серии «Моя семья»: «Мама», «Братик», «Работа», Е.Яниковская «Я хожу в детский сад», А.Кардашова «Большая стирка»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202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Организация и проведение экскурсий 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Экскурсии в магазин, на почту, в медпункт, на железную дорогу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202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5.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Просматривание презентаций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/>
                          <a:ea typeface="Times New Roman"/>
                          <a:cs typeface="Arial"/>
                        </a:rPr>
                        <a:t>Мастерицы-рукодельницы», «Две хозяюшки»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202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6.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Организация с-ролевых игр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«Магазин», «Больница», «Шоферы», «Семья».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0192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7.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Создание видеороликов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Игра «Магазин», «Мы- строители». 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32023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8.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Составление презентации по теме проекта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400" kern="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20088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9.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Участие воспитателя 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в </a:t>
                      </a:r>
                      <a:r>
                        <a:rPr lang="ru-RU" sz="1400" kern="100">
                          <a:latin typeface="Times New Roman"/>
                          <a:ea typeface="Times New Roman"/>
                          <a:cs typeface="Arial"/>
                        </a:rPr>
                        <a:t> III Всероссийском конкурсе методических разработок уроков, посвященных семье и традиционным семейным ценностям.</a:t>
                      </a:r>
                      <a:endParaRPr lang="ru-RU" sz="1100" kern="10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/>
                          <a:ea typeface="Times New Roman"/>
                          <a:cs typeface="Arial"/>
                        </a:rPr>
                        <a:t>Номинация «Внеклассное мероприятие»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/>
                          <a:ea typeface="Times New Roman"/>
                          <a:cs typeface="Arial"/>
                        </a:rPr>
                        <a:t>Тема.  Сюжетно-ролевая игра «Семья» сюжет: «Один день семьи Сидоровых»</a:t>
                      </a:r>
                      <a:endParaRPr lang="ru-RU" sz="1100" kern="100" dirty="0">
                        <a:latin typeface="Calibri"/>
                        <a:ea typeface="NSimSu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 descr="IMG_5011.JPG"/>
          <p:cNvPicPr>
            <a:picLocks noChangeAspect="1"/>
          </p:cNvPicPr>
          <p:nvPr/>
        </p:nvPicPr>
        <p:blipFill>
          <a:blip r:embed="rId2" cstate="print"/>
          <a:srcRect t="6032" r="11071" b="6190"/>
          <a:stretch>
            <a:fillRect/>
          </a:stretch>
        </p:blipFill>
        <p:spPr>
          <a:xfrm rot="5585015">
            <a:off x="28710" y="2201923"/>
            <a:ext cx="2436957" cy="1804066"/>
          </a:xfrm>
          <a:prstGeom prst="rect">
            <a:avLst/>
          </a:prstGeom>
        </p:spPr>
      </p:pic>
      <p:pic>
        <p:nvPicPr>
          <p:cNvPr id="7" name="Рисунок 6" descr="IMG_5007.JPG"/>
          <p:cNvPicPr>
            <a:picLocks noChangeAspect="1"/>
          </p:cNvPicPr>
          <p:nvPr/>
        </p:nvPicPr>
        <p:blipFill>
          <a:blip r:embed="rId3" cstate="print"/>
          <a:srcRect t="2857" r="5238" b="5238"/>
          <a:stretch>
            <a:fillRect/>
          </a:stretch>
        </p:blipFill>
        <p:spPr>
          <a:xfrm rot="4740794">
            <a:off x="-118370" y="4564516"/>
            <a:ext cx="2482548" cy="180577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643</Words>
  <Application>Microsoft Office PowerPoint</Application>
  <PresentationFormat>Экран (4:3)</PresentationFormat>
  <Paragraphs>102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Проект «Сюжетно-ролевые игры, как средство развития речи детей дошкольного возраста »  </vt:lpstr>
      <vt:lpstr>Содержание проекта:  </vt:lpstr>
      <vt:lpstr>Слайд 3</vt:lpstr>
      <vt:lpstr>Актуальность проекта </vt:lpstr>
      <vt:lpstr>Слайд 5</vt:lpstr>
      <vt:lpstr>Слайд 6</vt:lpstr>
      <vt:lpstr>Педагогические приемы, используемые воспитателем. </vt:lpstr>
      <vt:lpstr>Слайд 8</vt:lpstr>
      <vt:lpstr>Перспективный план работы по реализации проекта </vt:lpstr>
      <vt:lpstr>Полученные результаты. </vt:lpstr>
      <vt:lpstr>Фото блок  </vt:lpstr>
      <vt:lpstr>Слайд 12</vt:lpstr>
      <vt:lpstr>Слайд 13</vt:lpstr>
      <vt:lpstr>Слайд 14</vt:lpstr>
      <vt:lpstr>Слайд 15</vt:lpstr>
      <vt:lpstr> Спасибо за внимание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Надежда</cp:lastModifiedBy>
  <cp:revision>92</cp:revision>
  <dcterms:created xsi:type="dcterms:W3CDTF">2014-11-21T11:00:06Z</dcterms:created>
  <dcterms:modified xsi:type="dcterms:W3CDTF">2021-03-29T20:21:34Z</dcterms:modified>
</cp:coreProperties>
</file>