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34"/>
  </p:notesMasterIdLst>
  <p:sldIdLst>
    <p:sldId id="256" r:id="rId2"/>
    <p:sldId id="265" r:id="rId3"/>
    <p:sldId id="267" r:id="rId4"/>
    <p:sldId id="257" r:id="rId5"/>
    <p:sldId id="258" r:id="rId6"/>
    <p:sldId id="260" r:id="rId7"/>
    <p:sldId id="275" r:id="rId8"/>
    <p:sldId id="262" r:id="rId9"/>
    <p:sldId id="272" r:id="rId10"/>
    <p:sldId id="276" r:id="rId11"/>
    <p:sldId id="274" r:id="rId12"/>
    <p:sldId id="264" r:id="rId13"/>
    <p:sldId id="261" r:id="rId14"/>
    <p:sldId id="259" r:id="rId15"/>
    <p:sldId id="277" r:id="rId16"/>
    <p:sldId id="278" r:id="rId17"/>
    <p:sldId id="263" r:id="rId18"/>
    <p:sldId id="266" r:id="rId19"/>
    <p:sldId id="289" r:id="rId20"/>
    <p:sldId id="290" r:id="rId21"/>
    <p:sldId id="271" r:id="rId22"/>
    <p:sldId id="269" r:id="rId23"/>
    <p:sldId id="281" r:id="rId24"/>
    <p:sldId id="282" r:id="rId25"/>
    <p:sldId id="284" r:id="rId26"/>
    <p:sldId id="285" r:id="rId27"/>
    <p:sldId id="268" r:id="rId28"/>
    <p:sldId id="270" r:id="rId29"/>
    <p:sldId id="286" r:id="rId30"/>
    <p:sldId id="287" r:id="rId31"/>
    <p:sldId id="279" r:id="rId32"/>
    <p:sldId id="288" r:id="rId3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100" d="100"/>
          <a:sy n="100" d="100"/>
        </p:scale>
        <p:origin x="-558" y="2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BD88D0-2F47-4B43-8A14-0FDA24B74C3B}" type="datetimeFigureOut">
              <a:rPr lang="ru-RU" smtClean="0"/>
              <a:pPr/>
              <a:t>14.11.2021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25BF07-1670-4B72-9929-D3960256241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95342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25BF07-1670-4B72-9929-D39602562413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248594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663243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855237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200328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68686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22295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61743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642774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276542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95943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997270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14.11.2021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739282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jpeg"/><Relationship Id="rId7" Type="http://schemas.openxmlformats.org/officeDocument/2006/relationships/image" Target="../media/image32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jpeg"/><Relationship Id="rId10" Type="http://schemas.openxmlformats.org/officeDocument/2006/relationships/image" Target="../media/image35.jpeg"/><Relationship Id="rId4" Type="http://schemas.openxmlformats.org/officeDocument/2006/relationships/image" Target="../media/image29.jpeg"/><Relationship Id="rId9" Type="http://schemas.openxmlformats.org/officeDocument/2006/relationships/image" Target="../media/image34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42844" y="285728"/>
            <a:ext cx="8715436" cy="6215105"/>
          </a:xfrm>
        </p:spPr>
        <p:txBody>
          <a:bodyPr>
            <a:normAutofit/>
          </a:bodyPr>
          <a:lstStyle/>
          <a:p>
            <a:pPr algn="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cap="none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“Учите ребёнка каким-нибудь неизвестным ему пяти словам </a:t>
            </a:r>
            <a:br>
              <a:rPr lang="ru-RU" sz="1400" cap="none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cap="none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он будет долго и напрасно мучиться,</a:t>
            </a:r>
            <a:br>
              <a:rPr lang="ru-RU" sz="1400" cap="none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cap="none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но свяжите двадцать таких слов с картинками, и</a:t>
            </a:r>
            <a:br>
              <a:rPr lang="ru-RU" sz="1400" cap="none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cap="none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он их усвоит на лету”. </a:t>
            </a:r>
            <a:br>
              <a:rPr lang="ru-RU" sz="1400" cap="none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cap="none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К.Д.Ушинский </a:t>
            </a:r>
            <a:br>
              <a:rPr lang="ru-RU" sz="1400" cap="none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2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2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2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2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2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2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2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2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2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2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2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2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2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2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2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2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2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2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2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200" cap="none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0" y="2928934"/>
            <a:ext cx="9144000" cy="2571768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Использование технологии </a:t>
            </a:r>
            <a:endParaRPr lang="en-US" sz="3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мнемотехника</a:t>
            </a:r>
            <a:endParaRPr lang="en-US" sz="3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в образовательном процессе ДОУ» </a:t>
            </a:r>
          </a:p>
          <a:p>
            <a:pPr algn="ctr">
              <a:lnSpc>
                <a:spcPct val="150000"/>
              </a:lnSpc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(на примере проекта «Осень» с детьми средней группы)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endParaRPr lang="ru-RU" sz="1600" dirty="0"/>
          </a:p>
        </p:txBody>
      </p:sp>
      <p:pic>
        <p:nvPicPr>
          <p:cNvPr id="33793" name="Picture 1" descr="C:\Documents and Settings\Admin\Рабочий стол\мнемотаблицы\мнемотаблицы\фото\P101008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428604"/>
            <a:ext cx="3214710" cy="241092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785813"/>
            <a:ext cx="8501063" cy="5357812"/>
          </a:xfrm>
        </p:spPr>
        <p:txBody>
          <a:bodyPr>
            <a:normAutofit fontScale="70000" lnSpcReduction="20000"/>
          </a:bodyPr>
          <a:lstStyle/>
          <a:p>
            <a:pPr marL="0" indent="361950">
              <a:buNone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Чтобы модель как наглядно-практическое средство познания выполняла свою функцию, она должна соответствовать ряду требований:</a:t>
            </a:r>
          </a:p>
          <a:p>
            <a:pPr marL="0" indent="361950">
              <a:buNone/>
            </a:pPr>
            <a:endParaRPr lang="ru-RU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а)     чётко отражать основные свойства и отношения, которые являются объектом познания, быть по структуре аналогичной изучаемому объекту;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б)    ярко и отчётливо передавать те свойства и отношения, которые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должны быть освоены с её помощью;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в)     быть простой для восприятия и доступной для создания и действия с ней;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 г)     должна быть создана атмосфера, свобода творчества, у каждого ребёнка может быть своя модель – такая, какую он себе мыслит и представляет;</a:t>
            </a:r>
          </a:p>
          <a:p>
            <a:pPr marL="0" indent="0">
              <a:buNone/>
            </a:pP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)    не нужно злоупотреблять этим методом, использовать его без необходимости, когда свойства и связи предметов лежат на поверхности;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е)     нужно создать такую ситуацию, в которой бы дети почувствовали необходимость создания модели, поняли, что без модели им будет трудно.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214313" y="642938"/>
            <a:ext cx="8929687" cy="5437187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Алгоритм работы с моделью: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В работе с опорными схемами можно выделить несколько этапов:</a:t>
            </a:r>
          </a:p>
          <a:p>
            <a:pPr marL="0" indent="0">
              <a:buNone/>
            </a:pPr>
            <a:r>
              <a:rPr lang="ru-RU" u="sng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 этап.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Это введение элементов схем, символов.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Например, обозначения: 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 цвета: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 формы: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 величины: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 действия:</a:t>
            </a:r>
          </a:p>
          <a:p>
            <a:pPr marL="0" indent="0">
              <a:buNone/>
            </a:pPr>
            <a:r>
              <a:rPr lang="ru-RU" u="sng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II этап.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Использование элементов опорных схем, символов на всех видах занятий, в различных видах деятельности, т.к. у ребёнка не должно быть «привыкания», что этот символ применим только в какой-то одной области, потому что символ универсален.</a:t>
            </a:r>
          </a:p>
          <a:p>
            <a:pPr marL="0" indent="0">
              <a:buNone/>
            </a:pPr>
            <a:r>
              <a:rPr lang="ru-RU" u="sng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III этап.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Введение отрицаний.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Например, 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 не большой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 не круглый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 не съедобный</a:t>
            </a:r>
          </a:p>
          <a:p>
            <a:endParaRPr lang="ru-RU" dirty="0"/>
          </a:p>
        </p:txBody>
      </p:sp>
      <p:pic>
        <p:nvPicPr>
          <p:cNvPr id="2050" name="Picture 2" descr="j023206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4357694"/>
            <a:ext cx="2286016" cy="20522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4282" y="357166"/>
            <a:ext cx="857256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u="sng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u="sng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u="sng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IV этап.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Сочетание символов, «чтения» цепочки символов.</a:t>
            </a:r>
          </a:p>
          <a:p>
            <a:r>
              <a:rPr lang="ru-RU" sz="2000" u="sng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 этап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Самостоятельный поиск детьми изображений, символизирующих какое-либо качество. Задачей этого этапа является активный поиск изображений, умение аргументировать свой выбор.</a:t>
            </a:r>
          </a:p>
          <a:p>
            <a:r>
              <a:rPr lang="ru-RU" sz="2000" u="sng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VI этап.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Рассматривание таблицы и разбор того, что на ней изображено. </a:t>
            </a:r>
          </a:p>
          <a:p>
            <a:r>
              <a:rPr lang="ru-RU" sz="2000" u="sng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VII этап.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Осуществляется перекодирование информации, т.е. преобразование из абстрактных символов в образы.</a:t>
            </a:r>
          </a:p>
          <a:p>
            <a:r>
              <a:rPr lang="ru-RU" sz="2000" u="sng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VIII этап.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После перекодирования осуществляется пересказ сказки или рассказ по заданной теме. В младших группах с помощью воспитателя, в старших самостоятельно.</a:t>
            </a:r>
          </a:p>
          <a:p>
            <a:endParaRPr lang="ru-RU" sz="20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BFF"/>
              </a:clrFrom>
              <a:clrTo>
                <a:srgbClr val="FFFB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6248" y="4071942"/>
            <a:ext cx="1781178" cy="23686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142875" y="928688"/>
            <a:ext cx="9001125" cy="51514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Новизна нашей работы заключается в том, что совместная деятельность педагога с детьми осуществляется по следующим принципам:</a:t>
            </a:r>
          </a:p>
          <a:p>
            <a:pPr marL="0" indent="0">
              <a:buNone/>
            </a:pPr>
            <a:endParaRPr lang="ru-RU" sz="18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1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Принцип интеграции– целостность образовательного процесса обеспечивается взаимодействием образовательных областей: «коммуникация», «познание», «безопасность» и другие;</a:t>
            </a:r>
          </a:p>
          <a:p>
            <a:pPr marL="0" indent="0">
              <a:buNone/>
            </a:pP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1)Интеграция на уровне содержания и задач психолого-педагогической работы;</a:t>
            </a:r>
          </a:p>
          <a:p>
            <a:pPr marL="0" indent="0">
              <a:buNone/>
            </a:pP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2)Интеграция по средствам организации и оптимизации образовательного процесса;</a:t>
            </a:r>
          </a:p>
          <a:p>
            <a:pPr marL="0" indent="0">
              <a:buNone/>
            </a:pP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3)Интеграция детской деятельности. </a:t>
            </a:r>
          </a:p>
          <a:p>
            <a:pPr marL="0" indent="0">
              <a:buNone/>
            </a:pPr>
            <a:r>
              <a:rPr lang="en-US" sz="1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Комплексно-тематический принцип: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1)Объединение комплекса различных видов специфических детских деятельностей вокруг единой «темы»;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2)Виды «тем»: «организующие моменты», «тематические недели», «события», «реализация проектов», «сезонные явления в природе», «праздники», «традиции»;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3)Тесная взаимосвязь и взаимозависимость с интеграцией детских деятельностей.</a:t>
            </a:r>
          </a:p>
          <a:p>
            <a:pPr>
              <a:buFont typeface="Wingdings" pitchFamily="2" charset="2"/>
              <a:buChar char="v"/>
            </a:pPr>
            <a:endParaRPr lang="ru-RU" sz="18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8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14290"/>
            <a:ext cx="8991600" cy="857256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Наш Метод организации работы с детьми отличается: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357298"/>
            <a:ext cx="8705880" cy="4722827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ru-RU" sz="2000" u="sng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Интегративностью</a:t>
            </a:r>
            <a:r>
              <a:rPr lang="ru-RU" sz="2000" u="sng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образовательная деятельность реализуется в нескольких областях- «коммуникация», «познание», «безопасность» и </a:t>
            </a:r>
            <a:r>
              <a:rPr lang="ru-RU" sz="20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др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ru-RU" sz="2000" u="sng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2000" u="sng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Экономичностью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используются имеющиеся методические средства и создаются дидактические средства не требующих финансовых затрат;</a:t>
            </a:r>
            <a:endParaRPr lang="ru-RU" sz="2000" u="sng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2000" u="sng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Процессуальностью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 развитие ребенка рассматривается как процесс;</a:t>
            </a:r>
            <a:endParaRPr lang="ru-RU" sz="2000" u="sng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2000" u="sng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Здоровьесбережением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 проявляются и реализуются потенции ребенка, исходя из его потребностей и возможностей, ребенок не испытывает давление со стороны педагога; педагог выступает в роли сотрудника, наставника, </a:t>
            </a:r>
            <a:r>
              <a:rPr lang="ru-RU" sz="20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тьютера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 typeface="Wingdings" pitchFamily="2" charset="2"/>
              <a:buChar char="v"/>
            </a:pPr>
            <a:r>
              <a:rPr lang="ru-RU" sz="2000" u="sng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Универсальностью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–может использоваться педагогами других групп и детских садов;</a:t>
            </a:r>
            <a:r>
              <a:rPr lang="ru-RU" sz="2000" u="sng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Font typeface="Wingdings" pitchFamily="2" charset="2"/>
              <a:buChar char="v"/>
            </a:pPr>
            <a:endParaRPr lang="ru-RU" sz="2000" u="sng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214313"/>
            <a:ext cx="8715375" cy="6000750"/>
          </a:xfrm>
        </p:spPr>
        <p:txBody>
          <a:bodyPr/>
          <a:lstStyle/>
          <a:p>
            <a:pPr marL="0" indent="361950">
              <a:buNone/>
            </a:pPr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Метод моделирования можно с успехом применять в любой образовательной области.</a:t>
            </a:r>
            <a:endParaRPr lang="ru-RU" sz="18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Примеры моделей:</a:t>
            </a:r>
            <a:endParaRPr lang="ru-RU" sz="18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357298"/>
            <a:ext cx="2286016" cy="1713366"/>
          </a:xfrm>
          <a:prstGeom prst="rect">
            <a:avLst/>
          </a:prstGeom>
          <a:ln w="28575" cap="sq">
            <a:solidFill>
              <a:schemeClr val="accent1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3429000"/>
            <a:ext cx="2357454" cy="1767526"/>
          </a:xfrm>
          <a:prstGeom prst="rect">
            <a:avLst/>
          </a:prstGeom>
          <a:ln w="28575" cap="sq">
            <a:solidFill>
              <a:schemeClr val="accent1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5124" name="Picture 4" descr="j190126_126884434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57554" y="4712331"/>
            <a:ext cx="2428892" cy="1717065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</p:pic>
      <p:pic>
        <p:nvPicPr>
          <p:cNvPr id="5125" name="Picture 5" descr="5-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78966" y="1142984"/>
            <a:ext cx="2122124" cy="1500198"/>
          </a:xfrm>
          <a:prstGeom prst="rect">
            <a:avLst/>
          </a:prstGeom>
          <a:noFill/>
          <a:ln w="28575" algn="in">
            <a:solidFill>
              <a:schemeClr val="accent1"/>
            </a:solidFill>
            <a:miter lim="800000"/>
            <a:headEnd/>
            <a:tailEnd/>
          </a:ln>
          <a:effectLst/>
        </p:spPr>
      </p:pic>
      <p:pic>
        <p:nvPicPr>
          <p:cNvPr id="5126" name="Picture 6" descr="3ebc461b753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57950" y="3000372"/>
            <a:ext cx="2225680" cy="1572944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</p:pic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2786050" y="1857364"/>
          <a:ext cx="2428892" cy="642942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428892"/>
              </a:tblGrid>
              <a:tr h="642942">
                <a:tc>
                  <a:txBody>
                    <a:bodyPr/>
                    <a:lstStyle/>
                    <a:p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Развитие культурно -гигиенических</a:t>
                      </a:r>
                      <a:r>
                        <a:rPr lang="ru-RU" sz="16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навыков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357158" y="5500702"/>
          <a:ext cx="2286016" cy="785818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286016"/>
              </a:tblGrid>
              <a:tr h="785818">
                <a:tc>
                  <a:txBody>
                    <a:bodyPr/>
                    <a:lstStyle/>
                    <a:p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Уход за комнатными растениями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3357554" y="3857628"/>
          <a:ext cx="2428892" cy="57912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428892"/>
              </a:tblGrid>
              <a:tr h="571504">
                <a:tc>
                  <a:txBody>
                    <a:bodyPr/>
                    <a:lstStyle/>
                    <a:p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Рассказывание о времени года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6429388" y="5000636"/>
          <a:ext cx="2428892" cy="857256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428892"/>
              </a:tblGrid>
              <a:tr h="857256">
                <a:tc>
                  <a:txBody>
                    <a:bodyPr/>
                    <a:lstStyle/>
                    <a:p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Рассказывание о растительном, животном и предметном мире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 l="1918" t="1569"/>
          <a:stretch>
            <a:fillRect/>
          </a:stretch>
        </p:blipFill>
        <p:spPr bwMode="auto">
          <a:xfrm>
            <a:off x="1285852" y="3571875"/>
            <a:ext cx="1785950" cy="2565731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</p:pic>
      <p:grpSp>
        <p:nvGrpSpPr>
          <p:cNvPr id="6147" name="Group 3"/>
          <p:cNvGrpSpPr>
            <a:grpSpLocks/>
          </p:cNvGrpSpPr>
          <p:nvPr/>
        </p:nvGrpSpPr>
        <p:grpSpPr bwMode="auto">
          <a:xfrm>
            <a:off x="428596" y="428604"/>
            <a:ext cx="4357718" cy="2643206"/>
            <a:chOff x="954" y="884"/>
            <a:chExt cx="3852" cy="2552"/>
          </a:xfrm>
        </p:grpSpPr>
        <p:sp>
          <p:nvSpPr>
            <p:cNvPr id="6148" name="Oval 4"/>
            <p:cNvSpPr>
              <a:spLocks noChangeArrowheads="1"/>
            </p:cNvSpPr>
            <p:nvPr/>
          </p:nvSpPr>
          <p:spPr bwMode="auto">
            <a:xfrm>
              <a:off x="1076" y="1035"/>
              <a:ext cx="872" cy="873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chemeClr val="accent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149" name="AutoShape 5"/>
            <p:cNvSpPr>
              <a:spLocks noChangeArrowheads="1"/>
            </p:cNvSpPr>
            <p:nvPr/>
          </p:nvSpPr>
          <p:spPr bwMode="auto">
            <a:xfrm>
              <a:off x="3642" y="1220"/>
              <a:ext cx="996" cy="554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12700">
              <a:solidFill>
                <a:schemeClr val="accent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150" name="AutoShape 6"/>
            <p:cNvSpPr>
              <a:spLocks noChangeArrowheads="1"/>
            </p:cNvSpPr>
            <p:nvPr/>
          </p:nvSpPr>
          <p:spPr bwMode="auto">
            <a:xfrm>
              <a:off x="1153" y="2267"/>
              <a:ext cx="795" cy="718"/>
            </a:xfrm>
            <a:prstGeom prst="sun">
              <a:avLst>
                <a:gd name="adj" fmla="val 25000"/>
              </a:avLst>
            </a:prstGeom>
            <a:solidFill>
              <a:srgbClr val="FFFF00"/>
            </a:solidFill>
            <a:ln w="12700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cxnSp>
          <p:nvCxnSpPr>
            <p:cNvPr id="6151" name="AutoShape 7"/>
            <p:cNvCxnSpPr>
              <a:cxnSpLocks noChangeShapeType="1"/>
            </p:cNvCxnSpPr>
            <p:nvPr/>
          </p:nvCxnSpPr>
          <p:spPr bwMode="auto">
            <a:xfrm>
              <a:off x="2364" y="2487"/>
              <a:ext cx="1000" cy="293"/>
            </a:xfrm>
            <a:prstGeom prst="curvedConnector3">
              <a:avLst>
                <a:gd name="adj1" fmla="val 50000"/>
              </a:avLst>
            </a:prstGeom>
            <a:noFill/>
            <a:ln w="12700">
              <a:solidFill>
                <a:schemeClr val="accent1"/>
              </a:solidFill>
              <a:round/>
              <a:headEnd/>
              <a:tailEnd/>
            </a:ln>
          </p:spPr>
        </p:cxnSp>
        <p:pic>
          <p:nvPicPr>
            <p:cNvPr id="6152" name="Picture 8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570" y="2267"/>
              <a:ext cx="996" cy="855"/>
            </a:xfrm>
            <a:prstGeom prst="rect">
              <a:avLst/>
            </a:prstGeom>
            <a:noFill/>
            <a:ln w="12700">
              <a:solidFill>
                <a:schemeClr val="accent1"/>
              </a:solidFill>
              <a:miter lim="800000"/>
              <a:headEnd/>
              <a:tailEnd/>
            </a:ln>
          </p:spPr>
        </p:pic>
        <p:pic>
          <p:nvPicPr>
            <p:cNvPr id="6153" name="Picture 9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393" y="1122"/>
              <a:ext cx="815" cy="815"/>
            </a:xfrm>
            <a:prstGeom prst="rect">
              <a:avLst/>
            </a:prstGeom>
            <a:noFill/>
            <a:ln w="12700">
              <a:solidFill>
                <a:schemeClr val="accent1"/>
              </a:solidFill>
            </a:ln>
          </p:spPr>
        </p:pic>
        <p:cxnSp>
          <p:nvCxnSpPr>
            <p:cNvPr id="6154" name="AutoShape 10"/>
            <p:cNvCxnSpPr>
              <a:cxnSpLocks noChangeShapeType="1"/>
            </p:cNvCxnSpPr>
            <p:nvPr/>
          </p:nvCxnSpPr>
          <p:spPr bwMode="auto">
            <a:xfrm>
              <a:off x="2364" y="1258"/>
              <a:ext cx="1000" cy="293"/>
            </a:xfrm>
            <a:prstGeom prst="curvedConnector3">
              <a:avLst>
                <a:gd name="adj1" fmla="val 50000"/>
              </a:avLst>
            </a:prstGeom>
            <a:noFill/>
            <a:ln w="12700">
              <a:solidFill>
                <a:schemeClr val="accent1"/>
              </a:solidFill>
              <a:round/>
              <a:headEnd/>
              <a:tailEnd/>
            </a:ln>
          </p:spPr>
        </p:cxnSp>
        <p:cxnSp>
          <p:nvCxnSpPr>
            <p:cNvPr id="6155" name="AutoShape 11"/>
            <p:cNvCxnSpPr>
              <a:cxnSpLocks noChangeShapeType="1"/>
            </p:cNvCxnSpPr>
            <p:nvPr/>
          </p:nvCxnSpPr>
          <p:spPr bwMode="auto">
            <a:xfrm flipV="1">
              <a:off x="2393" y="1258"/>
              <a:ext cx="897" cy="377"/>
            </a:xfrm>
            <a:prstGeom prst="curvedConnector3">
              <a:avLst>
                <a:gd name="adj1" fmla="val 49944"/>
              </a:avLst>
            </a:prstGeom>
            <a:noFill/>
            <a:ln w="12700">
              <a:solidFill>
                <a:schemeClr val="accent1"/>
              </a:solidFill>
              <a:round/>
              <a:headEnd/>
              <a:tailEnd/>
            </a:ln>
          </p:spPr>
        </p:cxnSp>
        <p:sp>
          <p:nvSpPr>
            <p:cNvPr id="6156" name="Rectangle 12"/>
            <p:cNvSpPr>
              <a:spLocks noChangeArrowheads="1"/>
            </p:cNvSpPr>
            <p:nvPr/>
          </p:nvSpPr>
          <p:spPr bwMode="auto">
            <a:xfrm>
              <a:off x="954" y="884"/>
              <a:ext cx="1284" cy="0"/>
            </a:xfrm>
            <a:prstGeom prst="rect">
              <a:avLst/>
            </a:prstGeom>
            <a:noFill/>
            <a:ln w="12700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157" name="Rectangle 13"/>
            <p:cNvSpPr>
              <a:spLocks noChangeArrowheads="1"/>
            </p:cNvSpPr>
            <p:nvPr/>
          </p:nvSpPr>
          <p:spPr bwMode="auto">
            <a:xfrm>
              <a:off x="954" y="884"/>
              <a:ext cx="1284" cy="0"/>
            </a:xfrm>
            <a:prstGeom prst="rect">
              <a:avLst/>
            </a:prstGeom>
            <a:noFill/>
            <a:ln w="12700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158" name="Rectangle 14"/>
            <p:cNvSpPr>
              <a:spLocks noChangeArrowheads="1"/>
            </p:cNvSpPr>
            <p:nvPr/>
          </p:nvSpPr>
          <p:spPr bwMode="auto">
            <a:xfrm>
              <a:off x="954" y="884"/>
              <a:ext cx="1284" cy="0"/>
            </a:xfrm>
            <a:prstGeom prst="rect">
              <a:avLst/>
            </a:prstGeom>
            <a:noFill/>
            <a:ln w="12700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159" name="Rectangle 15"/>
            <p:cNvSpPr>
              <a:spLocks noChangeArrowheads="1"/>
            </p:cNvSpPr>
            <p:nvPr/>
          </p:nvSpPr>
          <p:spPr bwMode="auto">
            <a:xfrm>
              <a:off x="954" y="884"/>
              <a:ext cx="1284" cy="0"/>
            </a:xfrm>
            <a:prstGeom prst="rect">
              <a:avLst/>
            </a:prstGeom>
            <a:noFill/>
            <a:ln w="12700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160" name="Rectangle 16"/>
            <p:cNvSpPr>
              <a:spLocks noChangeArrowheads="1"/>
            </p:cNvSpPr>
            <p:nvPr/>
          </p:nvSpPr>
          <p:spPr bwMode="auto">
            <a:xfrm>
              <a:off x="954" y="884"/>
              <a:ext cx="1284" cy="0"/>
            </a:xfrm>
            <a:prstGeom prst="rect">
              <a:avLst/>
            </a:prstGeom>
            <a:noFill/>
            <a:ln w="12700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161" name="Rectangle 17"/>
            <p:cNvSpPr>
              <a:spLocks noChangeArrowheads="1"/>
            </p:cNvSpPr>
            <p:nvPr/>
          </p:nvSpPr>
          <p:spPr bwMode="auto">
            <a:xfrm>
              <a:off x="954" y="884"/>
              <a:ext cx="1284" cy="0"/>
            </a:xfrm>
            <a:prstGeom prst="rect">
              <a:avLst/>
            </a:prstGeom>
            <a:noFill/>
            <a:ln w="12700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162" name="Rectangle 18"/>
            <p:cNvSpPr>
              <a:spLocks noChangeArrowheads="1"/>
            </p:cNvSpPr>
            <p:nvPr/>
          </p:nvSpPr>
          <p:spPr bwMode="auto">
            <a:xfrm>
              <a:off x="3522" y="2160"/>
              <a:ext cx="1284" cy="1276"/>
            </a:xfrm>
            <a:prstGeom prst="rect">
              <a:avLst/>
            </a:prstGeom>
            <a:noFill/>
            <a:ln w="12700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endParaRPr kumimoji="0" lang="ru-RU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6163" name="Rectangle 19"/>
            <p:cNvSpPr>
              <a:spLocks noChangeArrowheads="1"/>
            </p:cNvSpPr>
            <p:nvPr/>
          </p:nvSpPr>
          <p:spPr bwMode="auto">
            <a:xfrm>
              <a:off x="2238" y="2160"/>
              <a:ext cx="1284" cy="1276"/>
            </a:xfrm>
            <a:prstGeom prst="rect">
              <a:avLst/>
            </a:prstGeom>
            <a:noFill/>
            <a:ln w="12700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endParaRPr kumimoji="0" lang="ru-RU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6164" name="Rectangle 20"/>
            <p:cNvSpPr>
              <a:spLocks noChangeArrowheads="1"/>
            </p:cNvSpPr>
            <p:nvPr/>
          </p:nvSpPr>
          <p:spPr bwMode="auto">
            <a:xfrm>
              <a:off x="954" y="2160"/>
              <a:ext cx="1284" cy="1276"/>
            </a:xfrm>
            <a:prstGeom prst="rect">
              <a:avLst/>
            </a:prstGeom>
            <a:noFill/>
            <a:ln w="12700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endParaRPr kumimoji="0" lang="ru-RU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6165" name="Rectangle 21"/>
            <p:cNvSpPr>
              <a:spLocks noChangeArrowheads="1"/>
            </p:cNvSpPr>
            <p:nvPr/>
          </p:nvSpPr>
          <p:spPr bwMode="auto">
            <a:xfrm>
              <a:off x="3522" y="884"/>
              <a:ext cx="1284" cy="1276"/>
            </a:xfrm>
            <a:prstGeom prst="rect">
              <a:avLst/>
            </a:prstGeom>
            <a:noFill/>
            <a:ln w="12700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endParaRPr kumimoji="0" lang="ru-RU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6166" name="Rectangle 22"/>
            <p:cNvSpPr>
              <a:spLocks noChangeArrowheads="1"/>
            </p:cNvSpPr>
            <p:nvPr/>
          </p:nvSpPr>
          <p:spPr bwMode="auto">
            <a:xfrm>
              <a:off x="2238" y="884"/>
              <a:ext cx="1284" cy="1276"/>
            </a:xfrm>
            <a:prstGeom prst="rect">
              <a:avLst/>
            </a:prstGeom>
            <a:noFill/>
            <a:ln w="12700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endParaRPr kumimoji="0" lang="ru-RU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6167" name="Rectangle 23"/>
            <p:cNvSpPr>
              <a:spLocks noChangeArrowheads="1"/>
            </p:cNvSpPr>
            <p:nvPr/>
          </p:nvSpPr>
          <p:spPr bwMode="auto">
            <a:xfrm>
              <a:off x="954" y="884"/>
              <a:ext cx="1284" cy="1276"/>
            </a:xfrm>
            <a:prstGeom prst="rect">
              <a:avLst/>
            </a:prstGeom>
            <a:noFill/>
            <a:ln w="12700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endParaRPr kumimoji="0" lang="ru-RU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6168" name="Line 24"/>
            <p:cNvSpPr>
              <a:spLocks noChangeShapeType="1"/>
            </p:cNvSpPr>
            <p:nvPr/>
          </p:nvSpPr>
          <p:spPr bwMode="auto">
            <a:xfrm>
              <a:off x="954" y="884"/>
              <a:ext cx="3852" cy="0"/>
            </a:xfrm>
            <a:prstGeom prst="line">
              <a:avLst/>
            </a:prstGeom>
            <a:noFill/>
            <a:ln w="12700" cap="rnd">
              <a:solidFill>
                <a:schemeClr val="accent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169" name="Line 25"/>
            <p:cNvSpPr>
              <a:spLocks noChangeShapeType="1"/>
            </p:cNvSpPr>
            <p:nvPr/>
          </p:nvSpPr>
          <p:spPr bwMode="auto">
            <a:xfrm>
              <a:off x="954" y="3436"/>
              <a:ext cx="3852" cy="0"/>
            </a:xfrm>
            <a:prstGeom prst="line">
              <a:avLst/>
            </a:prstGeom>
            <a:noFill/>
            <a:ln w="12700" cap="rnd">
              <a:solidFill>
                <a:schemeClr val="accent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170" name="Line 26"/>
            <p:cNvSpPr>
              <a:spLocks noChangeShapeType="1"/>
            </p:cNvSpPr>
            <p:nvPr/>
          </p:nvSpPr>
          <p:spPr bwMode="auto">
            <a:xfrm>
              <a:off x="954" y="884"/>
              <a:ext cx="0" cy="2552"/>
            </a:xfrm>
            <a:prstGeom prst="line">
              <a:avLst/>
            </a:prstGeom>
            <a:noFill/>
            <a:ln w="12700" cap="rnd">
              <a:solidFill>
                <a:schemeClr val="accent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171" name="Line 27"/>
            <p:cNvSpPr>
              <a:spLocks noChangeShapeType="1"/>
            </p:cNvSpPr>
            <p:nvPr/>
          </p:nvSpPr>
          <p:spPr bwMode="auto">
            <a:xfrm>
              <a:off x="4806" y="884"/>
              <a:ext cx="0" cy="2552"/>
            </a:xfrm>
            <a:prstGeom prst="line">
              <a:avLst/>
            </a:prstGeom>
            <a:noFill/>
            <a:ln w="12700" cap="rnd">
              <a:solidFill>
                <a:schemeClr val="accent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172" name="Line 28"/>
            <p:cNvSpPr>
              <a:spLocks noChangeShapeType="1"/>
            </p:cNvSpPr>
            <p:nvPr/>
          </p:nvSpPr>
          <p:spPr bwMode="auto">
            <a:xfrm>
              <a:off x="954" y="2160"/>
              <a:ext cx="3852" cy="0"/>
            </a:xfrm>
            <a:prstGeom prst="line">
              <a:avLst/>
            </a:prstGeom>
            <a:noFill/>
            <a:ln w="12700" cap="rnd">
              <a:solidFill>
                <a:schemeClr val="accent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173" name="Line 29"/>
            <p:cNvSpPr>
              <a:spLocks noChangeShapeType="1"/>
            </p:cNvSpPr>
            <p:nvPr/>
          </p:nvSpPr>
          <p:spPr bwMode="auto">
            <a:xfrm>
              <a:off x="2238" y="884"/>
              <a:ext cx="0" cy="2552"/>
            </a:xfrm>
            <a:prstGeom prst="line">
              <a:avLst/>
            </a:prstGeom>
            <a:noFill/>
            <a:ln w="12700" cap="rnd">
              <a:solidFill>
                <a:schemeClr val="accent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174" name="Line 30"/>
            <p:cNvSpPr>
              <a:spLocks noChangeShapeType="1"/>
            </p:cNvSpPr>
            <p:nvPr/>
          </p:nvSpPr>
          <p:spPr bwMode="auto">
            <a:xfrm>
              <a:off x="3522" y="884"/>
              <a:ext cx="0" cy="2552"/>
            </a:xfrm>
            <a:prstGeom prst="line">
              <a:avLst/>
            </a:prstGeom>
            <a:noFill/>
            <a:ln w="12700" cap="rnd">
              <a:solidFill>
                <a:schemeClr val="accent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aphicFrame>
        <p:nvGraphicFramePr>
          <p:cNvPr id="32" name="Таблица 31"/>
          <p:cNvGraphicFramePr>
            <a:graphicFrameLocks noGrp="1"/>
          </p:cNvGraphicFramePr>
          <p:nvPr/>
        </p:nvGraphicFramePr>
        <p:xfrm>
          <a:off x="5000628" y="1397000"/>
          <a:ext cx="3000396" cy="817554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000396"/>
              </a:tblGrid>
              <a:tr h="81755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Отгадывание, загадывание и придумывание загадок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3" name="Таблица 32"/>
          <p:cNvGraphicFramePr>
            <a:graphicFrameLocks noGrp="1"/>
          </p:cNvGraphicFramePr>
          <p:nvPr/>
        </p:nvGraphicFramePr>
        <p:xfrm>
          <a:off x="3428992" y="4286256"/>
          <a:ext cx="2857520" cy="642942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857520"/>
              </a:tblGrid>
              <a:tr h="64294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Заучивание стихотворений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8777318" cy="1081110"/>
          </a:xfrm>
        </p:spPr>
        <p:txBody>
          <a:bodyPr>
            <a:normAutofit/>
          </a:bodyPr>
          <a:lstStyle/>
          <a:p>
            <a:pPr algn="ctr"/>
            <a:r>
              <a:rPr lang="ru-RU" sz="1800" cap="none" dirty="0" smtClean="0">
                <a:latin typeface="Times New Roman" pitchFamily="18" charset="0"/>
                <a:cs typeface="Times New Roman" pitchFamily="18" charset="0"/>
              </a:rPr>
              <a:t>Перспективно – тематический план</a:t>
            </a:r>
            <a:br>
              <a:rPr lang="ru-RU" sz="1800" cap="none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cap="none" dirty="0" smtClean="0">
                <a:latin typeface="Times New Roman" pitchFamily="18" charset="0"/>
                <a:cs typeface="Times New Roman" pitchFamily="18" charset="0"/>
              </a:rPr>
              <a:t> на 2011-2012 учебный год в средней группе </a:t>
            </a:r>
            <a:r>
              <a:rPr lang="ru-RU" sz="1800" cap="none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800" cap="none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85720" y="1285860"/>
          <a:ext cx="8643999" cy="5303520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1260562"/>
                <a:gridCol w="1739834"/>
                <a:gridCol w="1956639"/>
                <a:gridCol w="1958164"/>
                <a:gridCol w="1728800"/>
              </a:tblGrid>
              <a:tr h="347038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Месяц</a:t>
                      </a:r>
                      <a:endParaRPr lang="ru-RU" sz="18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неделя</a:t>
                      </a:r>
                      <a:endParaRPr lang="ru-RU" sz="18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неделя</a:t>
                      </a:r>
                      <a:endParaRPr lang="ru-RU" sz="18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неделя</a:t>
                      </a:r>
                      <a:endParaRPr lang="ru-RU" sz="18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неделя</a:t>
                      </a:r>
                      <a:endParaRPr lang="ru-RU" sz="18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47038"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Сентябрь</a:t>
                      </a:r>
                      <a:endParaRPr lang="ru-RU" sz="18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Наш</a:t>
                      </a:r>
                      <a:r>
                        <a:rPr lang="ru-RU" sz="18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группа</a:t>
                      </a:r>
                      <a:endParaRPr lang="ru-RU" sz="18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Наш детский сад</a:t>
                      </a:r>
                      <a:endParaRPr lang="ru-RU" sz="18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Овощи. Огород </a:t>
                      </a:r>
                      <a:endParaRPr lang="ru-RU" sz="18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Фрукты. Сад </a:t>
                      </a:r>
                      <a:endParaRPr lang="ru-RU" sz="18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13991"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Октябрь</a:t>
                      </a:r>
                      <a:endParaRPr lang="ru-RU" sz="18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Деревья. Кустарники</a:t>
                      </a:r>
                      <a:endParaRPr lang="ru-RU" sz="18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Ягоды. Грибы</a:t>
                      </a:r>
                    </a:p>
                    <a:p>
                      <a:endParaRPr lang="ru-RU" sz="18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Осень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Одежда</a:t>
                      </a:r>
                      <a:endParaRPr lang="ru-RU" sz="18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47038"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Ноябрь</a:t>
                      </a:r>
                      <a:endParaRPr lang="ru-RU" sz="18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Обувь </a:t>
                      </a:r>
                      <a:endParaRPr lang="ru-RU" sz="18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Посуда</a:t>
                      </a:r>
                      <a:endParaRPr lang="ru-RU" sz="18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Поздняя осень </a:t>
                      </a:r>
                      <a:endParaRPr lang="ru-RU" sz="18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Игрушки </a:t>
                      </a:r>
                      <a:endParaRPr lang="ru-RU" sz="18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880943"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Декабрь</a:t>
                      </a:r>
                      <a:endParaRPr lang="ru-RU" sz="18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Зима </a:t>
                      </a:r>
                      <a:endParaRPr lang="ru-RU" sz="18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Домашние животные и детеныши</a:t>
                      </a:r>
                      <a:endParaRPr lang="ru-RU" sz="18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Дикие животные и детеныши</a:t>
                      </a:r>
                      <a:endParaRPr lang="ru-RU" sz="18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Новый год</a:t>
                      </a:r>
                      <a:endParaRPr lang="ru-RU" sz="18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47038"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Январь</a:t>
                      </a:r>
                      <a:endParaRPr lang="ru-RU" sz="18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Зимние забавы</a:t>
                      </a:r>
                      <a:endParaRPr lang="ru-RU" sz="18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Мебель</a:t>
                      </a:r>
                      <a:endParaRPr lang="ru-RU" sz="18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Транспорт</a:t>
                      </a:r>
                      <a:endParaRPr lang="ru-RU" sz="18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Профессии</a:t>
                      </a:r>
                      <a:endParaRPr lang="ru-RU" sz="18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47038"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Февраль</a:t>
                      </a:r>
                      <a:endParaRPr lang="ru-RU" sz="18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Человек.</a:t>
                      </a:r>
                      <a:r>
                        <a:rPr lang="ru-RU" sz="18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Тело</a:t>
                      </a:r>
                      <a:endParaRPr lang="ru-RU" sz="18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Эмоции </a:t>
                      </a:r>
                      <a:endParaRPr lang="ru-RU" sz="18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Семья</a:t>
                      </a:r>
                      <a:endParaRPr lang="ru-RU" sz="18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Наша армия</a:t>
                      </a:r>
                      <a:endParaRPr lang="ru-RU" sz="18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13991"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Март</a:t>
                      </a:r>
                      <a:endParaRPr lang="ru-RU" sz="18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Весна. Мамин день</a:t>
                      </a:r>
                      <a:endParaRPr lang="ru-RU" sz="18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Растения</a:t>
                      </a:r>
                      <a:endParaRPr lang="ru-RU" sz="18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Птицы домашние</a:t>
                      </a:r>
                      <a:endParaRPr lang="ru-RU" sz="18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Птицы перелетные</a:t>
                      </a:r>
                      <a:endParaRPr lang="ru-RU" sz="18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13991"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Апрель</a:t>
                      </a:r>
                      <a:endParaRPr lang="ru-RU" sz="18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Рыбы</a:t>
                      </a:r>
                      <a:endParaRPr lang="ru-RU" sz="18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Безопасность</a:t>
                      </a:r>
                      <a:endParaRPr lang="ru-RU" sz="18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Инструменты. Материалы </a:t>
                      </a:r>
                      <a:endParaRPr lang="ru-RU" sz="18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Вода</a:t>
                      </a:r>
                      <a:endParaRPr lang="ru-RU" sz="18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13991"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Май</a:t>
                      </a:r>
                      <a:r>
                        <a:rPr lang="ru-RU" sz="1800" b="1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18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День Победы</a:t>
                      </a:r>
                      <a:endParaRPr lang="ru-RU" sz="18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Насекомые и пауки</a:t>
                      </a:r>
                      <a:endParaRPr lang="ru-RU" sz="18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Цветы</a:t>
                      </a:r>
                      <a:endParaRPr lang="ru-RU" sz="18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Лето</a:t>
                      </a:r>
                      <a:endParaRPr lang="ru-RU" sz="18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357158" y="194253"/>
            <a:ext cx="814393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sng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Использование технологии</a:t>
            </a:r>
            <a:r>
              <a:rPr kumimoji="0" lang="ru-RU" b="1" i="0" u="sng" strike="noStrike" cap="none" normalizeH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на примере </a:t>
            </a:r>
            <a:r>
              <a:rPr lang="ru-RU" b="1" u="sng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проекта</a:t>
            </a:r>
            <a:r>
              <a:rPr kumimoji="0" lang="ru-RU" b="1" i="0" u="sng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“Осень”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b="1" u="sng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4294967295"/>
          </p:nvPr>
        </p:nvSpPr>
        <p:spPr>
          <a:xfrm>
            <a:off x="642938" y="785813"/>
            <a:ext cx="8501062" cy="571500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Вид проекта: </a:t>
            </a: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практико-ориентированный (средний возраст)</a:t>
            </a:r>
          </a:p>
          <a:p>
            <a:pPr>
              <a:buNone/>
            </a:pPr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Реализация проекта: </a:t>
            </a: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 неделя октября</a:t>
            </a:r>
          </a:p>
          <a:p>
            <a:pPr>
              <a:buNone/>
            </a:pPr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Цели проекта:</a:t>
            </a:r>
          </a:p>
          <a:p>
            <a:pPr>
              <a:buNone/>
            </a:pPr>
            <a:r>
              <a:rPr lang="ru-RU" sz="1800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Образовательные:</a:t>
            </a:r>
          </a:p>
          <a:p>
            <a:pPr>
              <a:buNone/>
            </a:pPr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обобщить лексический материал по теме “осень”; способствовать закреплению знаний у детей об окружающем мире;</a:t>
            </a:r>
          </a:p>
          <a:p>
            <a:pPr>
              <a:buNone/>
            </a:pP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-формировать умение различать и называть живую и неживую природу, основные части растений;</a:t>
            </a:r>
          </a:p>
          <a:p>
            <a:pPr>
              <a:buNone/>
            </a:pP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 подвести к установлению элементарной связи между сезонными изменениями и жизнью растений;</a:t>
            </a:r>
          </a:p>
          <a:p>
            <a:pPr>
              <a:buNone/>
            </a:pP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- познакомить с сезонным трудом людей, связанным с природой; </a:t>
            </a:r>
          </a:p>
          <a:p>
            <a:pPr>
              <a:buNone/>
            </a:pP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 закрепить знания об овощах, фруктах, грибах.</a:t>
            </a:r>
          </a:p>
          <a:p>
            <a:pPr>
              <a:buNone/>
            </a:pP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-показать детям многообразие красок осенью, раскрыть понятие «листопад»;</a:t>
            </a:r>
          </a:p>
          <a:p>
            <a:pPr>
              <a:buNone/>
            </a:pP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-расширять и углублять знания детей об осенних изменениях в живой и неживой  природе;</a:t>
            </a:r>
          </a:p>
          <a:p>
            <a:pPr>
              <a:buNone/>
            </a:pPr>
            <a:r>
              <a:rPr lang="ru-RU" sz="1800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Развивающие: </a:t>
            </a: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способствовать развитию логического и образное мышление; способствовать развитию зрительной и слуховой чувственности; совершенствовать устную речь в ходе рассказов по теме; </a:t>
            </a:r>
            <a:endParaRPr lang="ru-RU" sz="1800" b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800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Воспитательные: </a:t>
            </a: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воспитывать бережное отношение к окружающему миру. Порадоваться вместе с детьми успехами, результатами  деятельности.</a:t>
            </a:r>
            <a:endParaRPr lang="ru-RU" sz="1800" b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4294967295"/>
          </p:nvPr>
        </p:nvSpPr>
        <p:spPr>
          <a:xfrm>
            <a:off x="0" y="357188"/>
            <a:ext cx="8429625" cy="6215062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Продолжительность проекта: 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краткосрочный (1неделя)</a:t>
            </a:r>
          </a:p>
          <a:p>
            <a:pPr>
              <a:buNone/>
            </a:pP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Предполагаемые результаты</a:t>
            </a:r>
            <a:endParaRPr lang="ru-RU" sz="2400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q"/>
            </a:pP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Систематизация знаний детей  по теме “осень”; закреплений знаний об окружающем мире;</a:t>
            </a:r>
          </a:p>
          <a:p>
            <a:pPr>
              <a:buFont typeface="Wingdings" pitchFamily="2" charset="2"/>
              <a:buChar char="q"/>
            </a:pP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Дети различают и называют живую и неживую природу, основные части растений;</a:t>
            </a:r>
          </a:p>
          <a:p>
            <a:pPr>
              <a:buFont typeface="Wingdings" pitchFamily="2" charset="2"/>
              <a:buChar char="q"/>
            </a:pP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Устанавливают связи между сезонными изменениями и жизнью растений;</a:t>
            </a:r>
          </a:p>
          <a:p>
            <a:pPr>
              <a:buFont typeface="Wingdings" pitchFamily="2" charset="2"/>
              <a:buChar char="q"/>
            </a:pP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Знают особенности  сезонного труда людей, связанным с природой; </a:t>
            </a:r>
          </a:p>
          <a:p>
            <a:pPr>
              <a:buFont typeface="Wingdings" pitchFamily="2" charset="2"/>
              <a:buChar char="q"/>
            </a:pP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Пополнение и активизация словарного запаса детей;</a:t>
            </a:r>
          </a:p>
          <a:p>
            <a:pPr>
              <a:buFont typeface="Wingdings" pitchFamily="2" charset="2"/>
              <a:buChar char="q"/>
            </a:pP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Развитие логического и образное мышление, зрительной и слуховой чувственности, совершенствование устной речи; </a:t>
            </a:r>
          </a:p>
          <a:p>
            <a:pPr>
              <a:buFont typeface="Wingdings" pitchFamily="2" charset="2"/>
              <a:buChar char="q"/>
            </a:pP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Формируется целостность окружающего мира;</a:t>
            </a:r>
          </a:p>
          <a:p>
            <a:pPr>
              <a:buFont typeface="Wingdings" pitchFamily="2" charset="2"/>
              <a:buChar char="q"/>
            </a:pP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Умеют договариваться и работать слажено;</a:t>
            </a:r>
          </a:p>
          <a:p>
            <a:pPr>
              <a:buFont typeface="Wingdings" pitchFamily="2" charset="2"/>
              <a:buChar char="q"/>
            </a:pP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Бережно относятся к окружающему миру, радуются своим  успехами и результатами  деятельности. </a:t>
            </a:r>
          </a:p>
          <a:p>
            <a:pPr>
              <a:buNone/>
            </a:pP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Предварительная работа</a:t>
            </a:r>
            <a:endParaRPr lang="ru-RU" sz="2400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None/>
            </a:pP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Экскурсия вокруг детского сада, наблюдение за изменениями в природе, рассматривание картин по теме, посещение выставки по теме «Осень» библиотеки детского сада.</a:t>
            </a:r>
          </a:p>
          <a:p>
            <a:pPr lvl="0">
              <a:buNone/>
            </a:pP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Итоговое мероприятие: 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Праздник осени 26.10.2011</a:t>
            </a:r>
          </a:p>
          <a:p>
            <a:pPr lvl="0">
              <a:buNone/>
            </a:pP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Ответственный: воспитатель Архипова В.И., музыкальный руководитель - Грачева Т.А.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Что такое мнемотехника?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285860"/>
            <a:ext cx="8572560" cy="5286412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Слова «мнемотехника» и «мнемоника» обозначают одно и тоже – техника</a:t>
            </a:r>
          </a:p>
          <a:p>
            <a:pPr>
              <a:buNone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запоминания. Они происходят от греческого «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mnemonikon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» – искусство запоминания.</a:t>
            </a:r>
          </a:p>
          <a:p>
            <a:pPr>
              <a:buNone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Считается, что это слово придумал Пифагор Самосский (6 век до н.э.).</a:t>
            </a:r>
          </a:p>
          <a:p>
            <a:pPr>
              <a:buNone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Искусство запоминания названо словом «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mnemonikon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» по имени древнегреческой</a:t>
            </a:r>
          </a:p>
          <a:p>
            <a:pPr>
              <a:buNone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богини памяти Мнемозины – матери девяти муз.</a:t>
            </a:r>
          </a:p>
          <a:p>
            <a:pPr>
              <a:buNone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Первые сохранившиеся работы по мнемотехнике датируются примерно 86-82 гг. до</a:t>
            </a:r>
          </a:p>
          <a:p>
            <a:pPr>
              <a:buNone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н.э., и принадлежат перу Цицерона и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Квинтилиана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(см. рубрику «История</a:t>
            </a:r>
          </a:p>
          <a:p>
            <a:pPr>
              <a:buNone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мнемотехники»). </a:t>
            </a:r>
          </a:p>
          <a:p>
            <a:pPr>
              <a:buNone/>
            </a:pPr>
            <a:endParaRPr lang="ru-RU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Первоначально мнемотехника возникла как неотъемлемая часть риторики</a:t>
            </a:r>
          </a:p>
          <a:p>
            <a:pPr>
              <a:buNone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(ораторского искусства) и предназначалась для запоминания длинных речей.</a:t>
            </a:r>
          </a:p>
          <a:p>
            <a:pPr>
              <a:buNone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Современная мнемотехника значительно продвинулась как в теоретическом, так и в</a:t>
            </a:r>
          </a:p>
          <a:p>
            <a:pPr>
              <a:buNone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техническом плане и делает возможным не только фиксацию в памяти</a:t>
            </a:r>
          </a:p>
          <a:p>
            <a:pPr>
              <a:buNone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последовательности текстового материала, но и позволяет безошибочно</a:t>
            </a:r>
          </a:p>
          <a:p>
            <a:pPr>
              <a:buNone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запоминать любую точную информацию, которая традиционно считается</a:t>
            </a:r>
          </a:p>
          <a:p>
            <a:pPr>
              <a:buNone/>
            </a:pP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незапоминаемой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214290"/>
            <a:ext cx="8715436" cy="65754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+mj-lt"/>
              <a:buAutoNum type="romanUcPeriod"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Теоретическая часть проекта:</a:t>
            </a:r>
          </a:p>
          <a:p>
            <a:pPr>
              <a:buFont typeface="+mj-lt"/>
              <a:buAutoNum type="romanUcPeriod"/>
            </a:pPr>
            <a:endParaRPr lang="ru-RU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Arial" pitchFamily="34" charset="0"/>
              <a:buChar char="•"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Подбор методической, дидактической и художественной литературы по выбранной тематике проекта.</a:t>
            </a:r>
          </a:p>
          <a:p>
            <a:pPr lvl="0">
              <a:buFont typeface="Arial" pitchFamily="34" charset="0"/>
              <a:buChar char="•"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Подбор иллюстраций с изображением осени, овощей, фруктов, деревьев, грибов, ягод и сюжетных картин.</a:t>
            </a:r>
          </a:p>
          <a:p>
            <a:pPr lvl="0">
              <a:buFont typeface="Arial" pitchFamily="34" charset="0"/>
              <a:buChar char="•"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Организация и создание предметно-развивающей среды по теме.</a:t>
            </a:r>
          </a:p>
          <a:p>
            <a:pPr lvl="0"/>
            <a:endParaRPr lang="ru-RU" b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Практическая часть проекта.</a:t>
            </a:r>
          </a:p>
          <a:p>
            <a:pPr>
              <a:buAutoNum type="romanUcPeriod" startAt="2"/>
            </a:pPr>
            <a:endParaRPr lang="ru-RU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400050" indent="-400050"/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1. Рассматривание мнемотаблиц и пересказ по теме «осень»</a:t>
            </a: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 2. Заучивание стихотворений Е. Трутнева “Осень”, И. 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Токмаковой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«Опустел скворечник», отгадывание 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мнемозагадок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  </a:t>
            </a: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 3. Игровая деятельность: подвижные игры «Солнышко и дождик», дидактические игры «Собери слова», «Назови ласково», «Один много», «Назови части», «Подбери признак».</a:t>
            </a: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4. Решение проблемных ситуаций: «Незнайка первый раз видит осень»</a:t>
            </a: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 5. Занятия познавательного цикла: </a:t>
            </a: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  6. Продуктивная деятельность: коллаж «Золотая осень»</a:t>
            </a: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7. Взаимодействие с родителями</a:t>
            </a: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Сбор листьев для поделок, картинки с изображением признаков осени, презентация продуктивной деятельности, приглашение на праздник осени. </a:t>
            </a:r>
          </a:p>
          <a:p>
            <a:pPr lvl="0">
              <a:buFont typeface="Arial" pitchFamily="34" charset="0"/>
              <a:buChar char="•"/>
            </a:pPr>
            <a:endParaRPr lang="ru-RU" sz="16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user\Рабочий стол\мнемотаблицы\мнемотаблицы\фото\P101009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0562" y="3000372"/>
            <a:ext cx="4095968" cy="30718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1" descr="D:\Мои документы\Мама\ДЕТСАД\Готовая информация для стендов в детском саду\АЛГОРИТМЫ\neoton-algoritm\3-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428604"/>
            <a:ext cx="3536271" cy="2500330"/>
          </a:xfrm>
          <a:prstGeom prst="rect">
            <a:avLst/>
          </a:prstGeom>
          <a:ln w="127000" cap="sq">
            <a:solidFill>
              <a:schemeClr val="accent1">
                <a:lumMod val="75000"/>
              </a:schemeClr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5214942" y="1397000"/>
          <a:ext cx="2405058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05058"/>
              </a:tblGrid>
              <a:tr h="531802">
                <a:tc>
                  <a:txBody>
                    <a:bodyPr/>
                    <a:lstStyle/>
                    <a:p>
                      <a:r>
                        <a:rPr kumimoji="0" lang="ru-RU" b="1" i="0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Мнемотаблица</a:t>
                      </a:r>
                      <a:r>
                        <a:rPr kumimoji="0" lang="ru-RU" b="1" i="0" strike="noStrike" cap="none" normalizeH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 «Осень»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Documents and Settings\Admin\Рабочий стол\Рисунок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714356"/>
            <a:ext cx="3143272" cy="4764650"/>
          </a:xfrm>
          <a:prstGeom prst="rect">
            <a:avLst/>
          </a:prstGeom>
          <a:ln w="28575" cap="sq">
            <a:solidFill>
              <a:schemeClr val="accent1">
                <a:lumMod val="75000"/>
              </a:schemeClr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4786314" y="214290"/>
          <a:ext cx="3500462" cy="2214562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500462"/>
              </a:tblGrid>
              <a:tr h="2214562">
                <a:tc>
                  <a:txBody>
                    <a:bodyPr/>
                    <a:lstStyle/>
                    <a:p>
                      <a:r>
                        <a:rPr kumimoji="0" lang="ru-RU" sz="1600" kern="1200" dirty="0" smtClean="0"/>
                        <a:t>Ходит осень в нашем парке, </a:t>
                      </a:r>
                    </a:p>
                    <a:p>
                      <a:r>
                        <a:rPr kumimoji="0" lang="ru-RU" sz="1600" kern="1200" dirty="0" smtClean="0"/>
                        <a:t>Дарит осень всем подарки:</a:t>
                      </a:r>
                    </a:p>
                    <a:p>
                      <a:r>
                        <a:rPr kumimoji="0" lang="ru-RU" sz="1600" kern="1200" dirty="0" smtClean="0"/>
                        <a:t>Бусы красные — рябине, </a:t>
                      </a:r>
                    </a:p>
                    <a:p>
                      <a:r>
                        <a:rPr kumimoji="0" lang="ru-RU" sz="1600" kern="1200" dirty="0" smtClean="0"/>
                        <a:t>Фартук розовый - осине,</a:t>
                      </a:r>
                    </a:p>
                    <a:p>
                      <a:r>
                        <a:rPr kumimoji="0" lang="ru-RU" sz="1600" kern="1200" dirty="0" smtClean="0"/>
                        <a:t>Зонтик желтый — тополям, </a:t>
                      </a:r>
                    </a:p>
                    <a:p>
                      <a:r>
                        <a:rPr kumimoji="0" lang="ru-RU" sz="1600" kern="1200" dirty="0" smtClean="0"/>
                        <a:t>Фрукты осень дарит нам.</a:t>
                      </a:r>
                    </a:p>
                    <a:p>
                      <a:r>
                        <a:rPr kumimoji="0" lang="ru-RU" sz="1600" kern="1200" dirty="0" smtClean="0"/>
                        <a:t>                                                                          </a:t>
                      </a:r>
                    </a:p>
                    <a:p>
                      <a:r>
                        <a:rPr kumimoji="0" lang="ru-RU" sz="1600" kern="1200" dirty="0" smtClean="0"/>
                        <a:t>Е. Трутнева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2050" name="Picture 2" descr="C:\Documents and Settings\user\Рабочий стол\мнемотаблицы\мнемотаблицы\фото\P101008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4809" y="2643182"/>
            <a:ext cx="4572241" cy="34290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user\Рабочий стол\мнемотаблицы\мнемотаблицы\фото\P101009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500042"/>
            <a:ext cx="5358084" cy="40183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5929322" y="4643446"/>
          <a:ext cx="2857520" cy="1798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57520"/>
              </a:tblGrid>
              <a:tr h="178595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Несу я урожаи,</a:t>
                      </a:r>
                      <a:endParaRPr kumimoji="0" lang="en-US" sz="1600" b="1" kern="1200" dirty="0" smtClean="0">
                        <a:solidFill>
                          <a:schemeClr val="lt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Поля вновь засеваю,</a:t>
                      </a:r>
                      <a:endParaRPr kumimoji="0" lang="en-US" sz="1600" b="1" kern="1200" dirty="0" smtClean="0">
                        <a:solidFill>
                          <a:schemeClr val="lt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Птиц к югу отправляю, </a:t>
                      </a:r>
                      <a:endParaRPr kumimoji="0" lang="en-US" sz="1600" b="1" kern="1200" dirty="0" smtClean="0">
                        <a:solidFill>
                          <a:schemeClr val="lt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Деревья раздеваю,</a:t>
                      </a:r>
                      <a:br>
                        <a:rPr kumimoji="0" lang="ru-RU" sz="1600" b="1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</a:br>
                      <a:r>
                        <a:rPr kumimoji="0" lang="ru-RU" sz="1600" b="1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Но не касаюсь елочек и сосен. </a:t>
                      </a:r>
                      <a:endParaRPr kumimoji="0" lang="en-US" sz="1600" b="1" kern="1200" dirty="0" smtClean="0">
                        <a:solidFill>
                          <a:schemeClr val="lt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Я - …    (Осень)</a:t>
                      </a:r>
                      <a:endParaRPr lang="ru-RU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idx="4294967295"/>
          </p:nvPr>
        </p:nvSpPr>
        <p:spPr>
          <a:xfrm>
            <a:off x="0" y="428625"/>
            <a:ext cx="3357563" cy="35718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700" u="sng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Игра «Солнышко и дождик»</a:t>
            </a:r>
            <a:endParaRPr lang="en-US" sz="1700" u="sng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800" u="sng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7" name="Таблица 16"/>
          <p:cNvGraphicFramePr>
            <a:graphicFrameLocks noGrp="1"/>
          </p:cNvGraphicFramePr>
          <p:nvPr/>
        </p:nvGraphicFramePr>
        <p:xfrm>
          <a:off x="5357818" y="2571744"/>
          <a:ext cx="3357586" cy="328327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14512"/>
                <a:gridCol w="1643074"/>
              </a:tblGrid>
              <a:tr h="1641635"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641635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18" name="Группа 17"/>
          <p:cNvGrpSpPr/>
          <p:nvPr/>
        </p:nvGrpSpPr>
        <p:grpSpPr>
          <a:xfrm>
            <a:off x="5572132" y="3143248"/>
            <a:ext cx="3000396" cy="2143140"/>
            <a:chOff x="1714480" y="1428736"/>
            <a:chExt cx="6088780" cy="3857652"/>
          </a:xfrm>
        </p:grpSpPr>
        <p:pic>
          <p:nvPicPr>
            <p:cNvPr id="14" name="Рисунок 13"/>
            <p:cNvPicPr/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785918" y="1428736"/>
              <a:ext cx="2000264" cy="16430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" name="Рисунок 14" descr="393"/>
            <p:cNvPicPr/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143636" y="3429000"/>
              <a:ext cx="1659624" cy="1678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" name="Рисунок 15"/>
            <p:cNvPicPr/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286380" y="1428736"/>
              <a:ext cx="2035781" cy="16430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2051" name="Group 3"/>
            <p:cNvGrpSpPr>
              <a:grpSpLocks/>
            </p:cNvGrpSpPr>
            <p:nvPr/>
          </p:nvGrpSpPr>
          <p:grpSpPr bwMode="auto">
            <a:xfrm>
              <a:off x="1714480" y="3500438"/>
              <a:ext cx="2286016" cy="1785950"/>
              <a:chOff x="3134" y="5889"/>
              <a:chExt cx="3130" cy="2229"/>
            </a:xfrm>
          </p:grpSpPr>
          <p:sp>
            <p:nvSpPr>
              <p:cNvPr id="2052" name="Cloud"/>
              <p:cNvSpPr>
                <a:spLocks noChangeAspect="1" noEditPoints="1" noChangeArrowheads="1"/>
              </p:cNvSpPr>
              <p:nvPr/>
            </p:nvSpPr>
            <p:spPr bwMode="auto">
              <a:xfrm>
                <a:off x="3614" y="5889"/>
                <a:ext cx="2650" cy="1242"/>
              </a:xfrm>
              <a:custGeom>
                <a:avLst/>
                <a:gdLst>
                  <a:gd name="T0" fmla="*/ 67 w 21600"/>
                  <a:gd name="T1" fmla="*/ 10800 h 21600"/>
                  <a:gd name="T2" fmla="*/ 10800 w 21600"/>
                  <a:gd name="T3" fmla="*/ 21577 h 21600"/>
                  <a:gd name="T4" fmla="*/ 21582 w 21600"/>
                  <a:gd name="T5" fmla="*/ 10800 h 21600"/>
                  <a:gd name="T6" fmla="*/ 10800 w 21600"/>
                  <a:gd name="T7" fmla="*/ 1235 h 21600"/>
                  <a:gd name="T8" fmla="*/ 2977 w 21600"/>
                  <a:gd name="T9" fmla="*/ 3262 h 21600"/>
                  <a:gd name="T10" fmla="*/ 17087 w 21600"/>
                  <a:gd name="T11" fmla="*/ 173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 extrusionOk="0">
                    <a:moveTo>
                      <a:pt x="1949" y="7180"/>
                    </a:moveTo>
                    <a:cubicBezTo>
                      <a:pt x="841" y="7336"/>
                      <a:pt x="0" y="8613"/>
                      <a:pt x="0" y="10137"/>
                    </a:cubicBezTo>
                    <a:cubicBezTo>
                      <a:pt x="-1" y="11192"/>
                      <a:pt x="409" y="12169"/>
                      <a:pt x="1074" y="12702"/>
                    </a:cubicBezTo>
                    <a:lnTo>
                      <a:pt x="1063" y="12668"/>
                    </a:lnTo>
                    <a:cubicBezTo>
                      <a:pt x="685" y="13217"/>
                      <a:pt x="475" y="13940"/>
                      <a:pt x="475" y="14690"/>
                    </a:cubicBezTo>
                    <a:cubicBezTo>
                      <a:pt x="475" y="16325"/>
                      <a:pt x="1451" y="17650"/>
                      <a:pt x="2655" y="17650"/>
                    </a:cubicBezTo>
                    <a:cubicBezTo>
                      <a:pt x="2739" y="17650"/>
                      <a:pt x="2824" y="17643"/>
                      <a:pt x="2909" y="17629"/>
                    </a:cubicBezTo>
                    <a:lnTo>
                      <a:pt x="2897" y="17649"/>
                    </a:lnTo>
                    <a:cubicBezTo>
                      <a:pt x="3585" y="19288"/>
                      <a:pt x="4863" y="20300"/>
                      <a:pt x="6247" y="20300"/>
                    </a:cubicBezTo>
                    <a:cubicBezTo>
                      <a:pt x="6947" y="20299"/>
                      <a:pt x="7635" y="20039"/>
                      <a:pt x="8235" y="19546"/>
                    </a:cubicBezTo>
                    <a:lnTo>
                      <a:pt x="8229" y="19550"/>
                    </a:lnTo>
                    <a:cubicBezTo>
                      <a:pt x="8855" y="20829"/>
                      <a:pt x="9908" y="21597"/>
                      <a:pt x="11036" y="21597"/>
                    </a:cubicBezTo>
                    <a:cubicBezTo>
                      <a:pt x="12523" y="21596"/>
                      <a:pt x="13836" y="20267"/>
                      <a:pt x="14267" y="18324"/>
                    </a:cubicBezTo>
                    <a:lnTo>
                      <a:pt x="14270" y="18350"/>
                    </a:lnTo>
                    <a:cubicBezTo>
                      <a:pt x="14730" y="18740"/>
                      <a:pt x="15260" y="18947"/>
                      <a:pt x="15802" y="18947"/>
                    </a:cubicBezTo>
                    <a:cubicBezTo>
                      <a:pt x="17390" y="18946"/>
                      <a:pt x="18682" y="17205"/>
                      <a:pt x="18694" y="15045"/>
                    </a:cubicBezTo>
                    <a:lnTo>
                      <a:pt x="18689" y="15035"/>
                    </a:lnTo>
                    <a:cubicBezTo>
                      <a:pt x="20357" y="14710"/>
                      <a:pt x="21597" y="12765"/>
                      <a:pt x="21597" y="10472"/>
                    </a:cubicBezTo>
                    <a:cubicBezTo>
                      <a:pt x="21597" y="9456"/>
                      <a:pt x="21350" y="8469"/>
                      <a:pt x="20896" y="7663"/>
                    </a:cubicBezTo>
                    <a:lnTo>
                      <a:pt x="20889" y="7661"/>
                    </a:lnTo>
                    <a:cubicBezTo>
                      <a:pt x="21031" y="7208"/>
                      <a:pt x="21105" y="6721"/>
                      <a:pt x="21105" y="6228"/>
                    </a:cubicBezTo>
                    <a:cubicBezTo>
                      <a:pt x="21105" y="4588"/>
                      <a:pt x="20299" y="3150"/>
                      <a:pt x="19139" y="2719"/>
                    </a:cubicBezTo>
                    <a:lnTo>
                      <a:pt x="19148" y="2712"/>
                    </a:lnTo>
                    <a:cubicBezTo>
                      <a:pt x="18940" y="1142"/>
                      <a:pt x="17933" y="0"/>
                      <a:pt x="16758" y="0"/>
                    </a:cubicBezTo>
                    <a:cubicBezTo>
                      <a:pt x="16044" y="-1"/>
                      <a:pt x="15367" y="426"/>
                      <a:pt x="14905" y="1165"/>
                    </a:cubicBezTo>
                    <a:lnTo>
                      <a:pt x="14909" y="1170"/>
                    </a:lnTo>
                    <a:cubicBezTo>
                      <a:pt x="14497" y="432"/>
                      <a:pt x="13855" y="0"/>
                      <a:pt x="13174" y="0"/>
                    </a:cubicBezTo>
                    <a:cubicBezTo>
                      <a:pt x="12347" y="-1"/>
                      <a:pt x="11590" y="637"/>
                      <a:pt x="11221" y="1645"/>
                    </a:cubicBezTo>
                    <a:lnTo>
                      <a:pt x="11229" y="1694"/>
                    </a:lnTo>
                    <a:cubicBezTo>
                      <a:pt x="10730" y="1024"/>
                      <a:pt x="10058" y="650"/>
                      <a:pt x="9358" y="650"/>
                    </a:cubicBezTo>
                    <a:cubicBezTo>
                      <a:pt x="8372" y="649"/>
                      <a:pt x="7466" y="1391"/>
                      <a:pt x="7003" y="2578"/>
                    </a:cubicBezTo>
                    <a:lnTo>
                      <a:pt x="6995" y="2602"/>
                    </a:lnTo>
                    <a:cubicBezTo>
                      <a:pt x="6477" y="2189"/>
                      <a:pt x="5888" y="1972"/>
                      <a:pt x="5288" y="1972"/>
                    </a:cubicBezTo>
                    <a:cubicBezTo>
                      <a:pt x="3423" y="1972"/>
                      <a:pt x="1912" y="4029"/>
                      <a:pt x="1912" y="6567"/>
                    </a:cubicBezTo>
                    <a:cubicBezTo>
                      <a:pt x="1911" y="6774"/>
                      <a:pt x="1922" y="6981"/>
                      <a:pt x="1942" y="7186"/>
                    </a:cubicBezTo>
                    <a:close/>
                  </a:path>
                  <a:path w="21600" h="21600" fill="none" extrusionOk="0">
                    <a:moveTo>
                      <a:pt x="1074" y="12702"/>
                    </a:moveTo>
                    <a:cubicBezTo>
                      <a:pt x="1407" y="12969"/>
                      <a:pt x="1786" y="13110"/>
                      <a:pt x="2172" y="13110"/>
                    </a:cubicBezTo>
                    <a:cubicBezTo>
                      <a:pt x="2228" y="13109"/>
                      <a:pt x="2285" y="13107"/>
                      <a:pt x="2341" y="13101"/>
                    </a:cubicBezTo>
                  </a:path>
                  <a:path w="21600" h="21600" fill="none" extrusionOk="0">
                    <a:moveTo>
                      <a:pt x="2909" y="17629"/>
                    </a:moveTo>
                    <a:cubicBezTo>
                      <a:pt x="3099" y="17599"/>
                      <a:pt x="3285" y="17535"/>
                      <a:pt x="3463" y="17439"/>
                    </a:cubicBezTo>
                  </a:path>
                  <a:path w="21600" h="21600" fill="none" extrusionOk="0">
                    <a:moveTo>
                      <a:pt x="7895" y="18680"/>
                    </a:moveTo>
                    <a:cubicBezTo>
                      <a:pt x="7983" y="18985"/>
                      <a:pt x="8095" y="19277"/>
                      <a:pt x="8229" y="19550"/>
                    </a:cubicBezTo>
                  </a:path>
                  <a:path w="21600" h="21600" fill="none" extrusionOk="0">
                    <a:moveTo>
                      <a:pt x="14267" y="18324"/>
                    </a:moveTo>
                    <a:cubicBezTo>
                      <a:pt x="14336" y="18013"/>
                      <a:pt x="14380" y="17693"/>
                      <a:pt x="14400" y="17370"/>
                    </a:cubicBezTo>
                  </a:path>
                  <a:path w="21600" h="21600" fill="none" extrusionOk="0">
                    <a:moveTo>
                      <a:pt x="18694" y="15045"/>
                    </a:moveTo>
                    <a:cubicBezTo>
                      <a:pt x="18694" y="15034"/>
                      <a:pt x="18695" y="15024"/>
                      <a:pt x="18695" y="15013"/>
                    </a:cubicBezTo>
                    <a:cubicBezTo>
                      <a:pt x="18695" y="13508"/>
                      <a:pt x="18063" y="12136"/>
                      <a:pt x="17069" y="11477"/>
                    </a:cubicBezTo>
                  </a:path>
                  <a:path w="21600" h="21600" fill="none" extrusionOk="0">
                    <a:moveTo>
                      <a:pt x="20165" y="8999"/>
                    </a:moveTo>
                    <a:cubicBezTo>
                      <a:pt x="20479" y="8635"/>
                      <a:pt x="20726" y="8177"/>
                      <a:pt x="20889" y="7661"/>
                    </a:cubicBezTo>
                  </a:path>
                  <a:path w="21600" h="21600" fill="none" extrusionOk="0">
                    <a:moveTo>
                      <a:pt x="19186" y="3344"/>
                    </a:moveTo>
                    <a:cubicBezTo>
                      <a:pt x="19186" y="3328"/>
                      <a:pt x="19187" y="3313"/>
                      <a:pt x="19187" y="3297"/>
                    </a:cubicBezTo>
                    <a:cubicBezTo>
                      <a:pt x="19187" y="3101"/>
                      <a:pt x="19174" y="2905"/>
                      <a:pt x="19148" y="2712"/>
                    </a:cubicBezTo>
                  </a:path>
                  <a:path w="21600" h="21600" fill="none" extrusionOk="0">
                    <a:moveTo>
                      <a:pt x="14905" y="1165"/>
                    </a:moveTo>
                    <a:cubicBezTo>
                      <a:pt x="14754" y="1408"/>
                      <a:pt x="14629" y="1679"/>
                      <a:pt x="14535" y="1971"/>
                    </a:cubicBezTo>
                  </a:path>
                  <a:path w="21600" h="21600" fill="none" extrusionOk="0">
                    <a:moveTo>
                      <a:pt x="11221" y="1645"/>
                    </a:moveTo>
                    <a:cubicBezTo>
                      <a:pt x="11140" y="1866"/>
                      <a:pt x="11080" y="2099"/>
                      <a:pt x="11041" y="2340"/>
                    </a:cubicBezTo>
                  </a:path>
                  <a:path w="21600" h="21600" fill="none" extrusionOk="0">
                    <a:moveTo>
                      <a:pt x="7645" y="3276"/>
                    </a:moveTo>
                    <a:cubicBezTo>
                      <a:pt x="7449" y="3016"/>
                      <a:pt x="7231" y="2790"/>
                      <a:pt x="6995" y="2602"/>
                    </a:cubicBezTo>
                  </a:path>
                  <a:path w="21600" h="21600" fill="none" extrusionOk="0">
                    <a:moveTo>
                      <a:pt x="1942" y="7186"/>
                    </a:moveTo>
                    <a:cubicBezTo>
                      <a:pt x="1966" y="7426"/>
                      <a:pt x="2004" y="7663"/>
                      <a:pt x="2056" y="7895"/>
                    </a:cubicBezTo>
                  </a:path>
                </a:pathLst>
              </a:custGeom>
              <a:solidFill>
                <a:srgbClr val="4F81BD"/>
              </a:solidFill>
              <a:ln w="38100">
                <a:solidFill>
                  <a:srgbClr val="F2F2F2"/>
                </a:solidFill>
                <a:miter lim="800000"/>
                <a:headEnd/>
                <a:tailEnd/>
              </a:ln>
              <a:effectLst>
                <a:outerShdw dist="28398" dir="3806097" algn="ctr" rotWithShape="0">
                  <a:srgbClr val="243F60">
                    <a:alpha val="50000"/>
                  </a:srgb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53" name="Line 5"/>
              <p:cNvSpPr>
                <a:spLocks noChangeShapeType="1"/>
              </p:cNvSpPr>
              <p:nvPr/>
            </p:nvSpPr>
            <p:spPr bwMode="auto">
              <a:xfrm flipH="1">
                <a:off x="5020" y="7217"/>
                <a:ext cx="480" cy="900"/>
              </a:xfrm>
              <a:prstGeom prst="line">
                <a:avLst/>
              </a:prstGeom>
              <a:noFill/>
              <a:ln w="76200">
                <a:solidFill>
                  <a:srgbClr val="4F81BD"/>
                </a:solidFill>
                <a:prstDash val="sys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54" name="Line 6"/>
              <p:cNvSpPr>
                <a:spLocks noChangeShapeType="1"/>
              </p:cNvSpPr>
              <p:nvPr/>
            </p:nvSpPr>
            <p:spPr bwMode="auto">
              <a:xfrm flipH="1">
                <a:off x="3134" y="7131"/>
                <a:ext cx="480" cy="900"/>
              </a:xfrm>
              <a:prstGeom prst="line">
                <a:avLst/>
              </a:prstGeom>
              <a:noFill/>
              <a:ln w="76200">
                <a:solidFill>
                  <a:srgbClr val="4F81BD"/>
                </a:solidFill>
                <a:prstDash val="sys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55" name="Line 7"/>
              <p:cNvSpPr>
                <a:spLocks noChangeShapeType="1"/>
              </p:cNvSpPr>
              <p:nvPr/>
            </p:nvSpPr>
            <p:spPr bwMode="auto">
              <a:xfrm flipH="1">
                <a:off x="3822" y="7218"/>
                <a:ext cx="480" cy="900"/>
              </a:xfrm>
              <a:prstGeom prst="line">
                <a:avLst/>
              </a:prstGeom>
              <a:noFill/>
              <a:ln w="76200">
                <a:solidFill>
                  <a:srgbClr val="4F81BD"/>
                </a:solidFill>
                <a:prstDash val="sys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56" name="Line 8"/>
              <p:cNvSpPr>
                <a:spLocks noChangeShapeType="1"/>
              </p:cNvSpPr>
              <p:nvPr/>
            </p:nvSpPr>
            <p:spPr bwMode="auto">
              <a:xfrm flipH="1">
                <a:off x="4540" y="7030"/>
                <a:ext cx="480" cy="900"/>
              </a:xfrm>
              <a:prstGeom prst="line">
                <a:avLst/>
              </a:prstGeom>
              <a:noFill/>
              <a:ln w="76200">
                <a:solidFill>
                  <a:srgbClr val="4F81BD"/>
                </a:solidFill>
                <a:prstDash val="sys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sp>
          <p:nvSpPr>
            <p:cNvPr id="2050" name="AutoShape 2"/>
            <p:cNvSpPr>
              <a:spLocks noChangeArrowheads="1"/>
            </p:cNvSpPr>
            <p:nvPr/>
          </p:nvSpPr>
          <p:spPr bwMode="auto">
            <a:xfrm>
              <a:off x="5072066" y="4643446"/>
              <a:ext cx="976313" cy="485775"/>
            </a:xfrm>
            <a:prstGeom prst="rightArrow">
              <a:avLst>
                <a:gd name="adj1" fmla="val 50000"/>
                <a:gd name="adj2" fmla="val 50245"/>
              </a:avLst>
            </a:prstGeom>
            <a:solidFill>
              <a:srgbClr val="4F81BD"/>
            </a:solidFill>
            <a:ln w="38100">
              <a:solidFill>
                <a:srgbClr val="F2F2F2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243F60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aphicFrame>
        <p:nvGraphicFramePr>
          <p:cNvPr id="20" name="Таблица 19"/>
          <p:cNvGraphicFramePr>
            <a:graphicFrameLocks noGrp="1"/>
          </p:cNvGraphicFramePr>
          <p:nvPr/>
        </p:nvGraphicFramePr>
        <p:xfrm>
          <a:off x="5500694" y="500042"/>
          <a:ext cx="2857520" cy="1584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57520"/>
              </a:tblGrid>
              <a:tr h="1500198">
                <a:tc>
                  <a:txBody>
                    <a:bodyPr/>
                    <a:lstStyle/>
                    <a:p>
                      <a:r>
                        <a:rPr kumimoji="0" lang="ru-RU" sz="1400" b="1" i="1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“Солнышко, солнышко,</a:t>
                      </a:r>
                      <a:br>
                        <a:rPr kumimoji="0" lang="ru-RU" sz="1400" b="1" i="1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</a:br>
                      <a:r>
                        <a:rPr kumimoji="0" lang="ru-RU" sz="1400" b="1" i="1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Посвети немножко!</a:t>
                      </a:r>
                      <a:br>
                        <a:rPr kumimoji="0" lang="ru-RU" sz="1400" b="1" i="1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</a:br>
                      <a:r>
                        <a:rPr kumimoji="0" lang="ru-RU" sz="1400" b="1" i="1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Выйдут детки погулять – </a:t>
                      </a:r>
                      <a:br>
                        <a:rPr kumimoji="0" lang="ru-RU" sz="1400" b="1" i="1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</a:br>
                      <a:r>
                        <a:rPr kumimoji="0" lang="ru-RU" sz="1400" b="1" i="1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Станут бегать и играть”.</a:t>
                      </a:r>
                      <a:endParaRPr kumimoji="0" lang="ru-RU" sz="1400" b="1" kern="1200" dirty="0" smtClean="0">
                        <a:solidFill>
                          <a:schemeClr val="lt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kumimoji="0" lang="ru-RU" sz="1400" b="1" kern="1200" dirty="0" smtClean="0">
                        <a:solidFill>
                          <a:schemeClr val="lt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kumimoji="0" lang="ru-RU" sz="1400" b="1" i="1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«Дождик, дождик всё сильней ,</a:t>
                      </a:r>
                      <a:endParaRPr kumimoji="0" lang="ru-RU" sz="1400" b="1" kern="1200" dirty="0" smtClean="0">
                        <a:solidFill>
                          <a:schemeClr val="lt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kumimoji="0" lang="ru-RU" sz="1400" b="1" i="1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убегай под зонт скорей». 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9" name="Picture 3" descr="C:\Documents and Settings\user\Рабочий стол\мнемотаблицы\мнемотаблицы\фото\P101001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472" y="1571612"/>
            <a:ext cx="4286477" cy="32147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214313"/>
            <a:ext cx="2214563" cy="428625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sz="1800" u="sng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Игра «Собери слова»</a:t>
            </a:r>
          </a:p>
          <a:p>
            <a:pPr>
              <a:buNone/>
            </a:pPr>
            <a:endParaRPr lang="ru-RU" u="sng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Documents and Settings\user\Рабочий стол\мнемотаблицы\мнемотаблицы\фото\P10101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857232"/>
            <a:ext cx="3929090" cy="294668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5000628" y="571480"/>
          <a:ext cx="3857652" cy="2865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57652"/>
              </a:tblGrid>
              <a:tr h="28536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Есть слово – лист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Есть слова, обозначающее много – листья, листва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Есть слово ласковое, маленькое – листочек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Есть слово длинное, состоящее из двух слов, обозначающее действие – листопад.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Есть слово красивое, слово признак – лиственный (лес)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Есть слово признак - листовой -(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ая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) (материал, овощи)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Есть слово – название дерева – лиственница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Есть слово – для рисования и письма – листок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Есть слово обозначающее действие – листать.</a:t>
                      </a:r>
                      <a:endParaRPr lang="ru-RU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5" name="Picture 3" descr="C:\Documents and Settings\Admin\Рабочий стол\мнемотаблицы\мнемотаблицы\фото\P101009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86116" y="3929066"/>
            <a:ext cx="3643338" cy="273237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4294967295"/>
          </p:nvPr>
        </p:nvSpPr>
        <p:spPr>
          <a:xfrm>
            <a:off x="0" y="357188"/>
            <a:ext cx="4143375" cy="57150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sz="2400" u="sng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Пересказ рассказа «Осенняя пора»</a:t>
            </a:r>
            <a:endParaRPr lang="ru-RU" sz="2400" u="sng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Documents and Settings\user\Рабочий стол\мнемотаблицы\мнемотаблицы\фото\P10101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1071546"/>
            <a:ext cx="6429577" cy="48219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04" name="Group 4"/>
          <p:cNvGrpSpPr>
            <a:grpSpLocks/>
          </p:cNvGrpSpPr>
          <p:nvPr/>
        </p:nvGrpSpPr>
        <p:grpSpPr bwMode="auto">
          <a:xfrm>
            <a:off x="714348" y="1285860"/>
            <a:ext cx="3786215" cy="4572032"/>
            <a:chOff x="820" y="2771"/>
            <a:chExt cx="10488" cy="11821"/>
          </a:xfrm>
        </p:grpSpPr>
        <p:pic>
          <p:nvPicPr>
            <p:cNvPr id="25605" name="Picture 5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497" y="3643"/>
              <a:ext cx="3466" cy="22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606" name="Picture 6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300" y="3100"/>
              <a:ext cx="3006" cy="26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607" name="Picture 7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984" y="2771"/>
              <a:ext cx="2750" cy="30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608" name="Picture 8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820" y="6830"/>
              <a:ext cx="3367" cy="25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609" name="Picture 9"/>
            <p:cNvPicPr>
              <a:picLocks noChangeAspect="1" noChangeArrowheads="1"/>
            </p:cNvPicPr>
            <p:nvPr/>
          </p:nvPicPr>
          <p:blipFill>
            <a:blip r:embed="rId6" cstate="print">
              <a:lum bright="-40000" contrast="60000"/>
            </a:blip>
            <a:srcRect l="27690" r="25658"/>
            <a:stretch>
              <a:fillRect/>
            </a:stretch>
          </p:blipFill>
          <p:spPr bwMode="auto">
            <a:xfrm>
              <a:off x="5193" y="6667"/>
              <a:ext cx="1960" cy="35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5610" name="AutoShape 10"/>
            <p:cNvSpPr>
              <a:spLocks noChangeArrowheads="1"/>
            </p:cNvSpPr>
            <p:nvPr/>
          </p:nvSpPr>
          <p:spPr bwMode="auto">
            <a:xfrm>
              <a:off x="8046" y="7399"/>
              <a:ext cx="1818" cy="1511"/>
            </a:xfrm>
            <a:prstGeom prst="sun">
              <a:avLst>
                <a:gd name="adj" fmla="val 25000"/>
              </a:avLst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5611" name="AutoShape 11"/>
            <p:cNvSpPr>
              <a:spLocks noChangeArrowheads="1"/>
            </p:cNvSpPr>
            <p:nvPr/>
          </p:nvSpPr>
          <p:spPr bwMode="auto">
            <a:xfrm rot="5591910">
              <a:off x="9264" y="5799"/>
              <a:ext cx="826" cy="2185"/>
            </a:xfrm>
            <a:prstGeom prst="moon">
              <a:avLst>
                <a:gd name="adj" fmla="val 7468"/>
              </a:avLst>
            </a:prstGeom>
            <a:gradFill rotWithShape="0">
              <a:gsLst>
                <a:gs pos="0">
                  <a:srgbClr val="666666"/>
                </a:gs>
                <a:gs pos="50000">
                  <a:srgbClr val="000000"/>
                </a:gs>
                <a:gs pos="100000">
                  <a:srgbClr val="666666"/>
                </a:gs>
              </a:gsLst>
              <a:lin ang="5400000" scaled="1"/>
            </a:gradFill>
            <a:ln w="12700">
              <a:solidFill>
                <a:srgbClr val="000000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7F7F7F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5612" name="AutoShape 12"/>
            <p:cNvSpPr>
              <a:spLocks noChangeArrowheads="1"/>
            </p:cNvSpPr>
            <p:nvPr/>
          </p:nvSpPr>
          <p:spPr bwMode="auto">
            <a:xfrm rot="-282471">
              <a:off x="10100" y="7593"/>
              <a:ext cx="1075" cy="1511"/>
            </a:xfrm>
            <a:prstGeom prst="moon">
              <a:avLst>
                <a:gd name="adj" fmla="val 50000"/>
              </a:avLst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5613" name="WordArt 13"/>
            <p:cNvSpPr>
              <a:spLocks noChangeArrowheads="1" noChangeShapeType="1" noTextEdit="1"/>
            </p:cNvSpPr>
            <p:nvPr/>
          </p:nvSpPr>
          <p:spPr bwMode="auto">
            <a:xfrm>
              <a:off x="1140" y="11173"/>
              <a:ext cx="484" cy="101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/>
              <a:r>
                <a:rPr lang="ru-RU" sz="3600" kern="10" spc="0" smtClean="0">
                  <a:ln w="12700">
                    <a:solidFill>
                      <a:srgbClr val="EAEAEA"/>
                    </a:solidFill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A603AB"/>
                      </a:gs>
                      <a:gs pos="12000">
                        <a:srgbClr val="E81766"/>
                      </a:gs>
                      <a:gs pos="27000">
                        <a:srgbClr val="EE3F17"/>
                      </a:gs>
                      <a:gs pos="48000">
                        <a:srgbClr val="FFFF00"/>
                      </a:gs>
                      <a:gs pos="64999">
                        <a:srgbClr val="1A8D48"/>
                      </a:gs>
                      <a:gs pos="78999">
                        <a:srgbClr val="0819FB"/>
                      </a:gs>
                      <a:gs pos="100000">
                        <a:srgbClr val="A603AB"/>
                      </a:gs>
                    </a:gsLst>
                    <a:lin ang="0" scaled="1"/>
                  </a:gradFill>
                  <a:effectLst>
                    <a:outerShdw dist="35921" dir="2700000" sy="50000" kx="2115830" algn="bl" rotWithShape="0">
                      <a:srgbClr val="C0C0C0">
                        <a:alpha val="80000"/>
                      </a:srgbClr>
                    </a:outerShdw>
                  </a:effectLst>
                  <a:latin typeface="Arial Black"/>
                </a:rPr>
                <a:t>2</a:t>
              </a:r>
              <a:endParaRPr lang="ru-RU" sz="3600" kern="10" spc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endParaRPr>
            </a:p>
          </p:txBody>
        </p:sp>
        <p:pic>
          <p:nvPicPr>
            <p:cNvPr id="25614" name="Picture 14"/>
            <p:cNvPicPr>
              <a:picLocks noChangeAspect="1" noChangeArrowheads="1"/>
            </p:cNvPicPr>
            <p:nvPr/>
          </p:nvPicPr>
          <p:blipFill>
            <a:blip r:embed="rId7" cstate="print"/>
            <a:srcRect l="12883" r="23679" b="24364"/>
            <a:stretch>
              <a:fillRect/>
            </a:stretch>
          </p:blipFill>
          <p:spPr bwMode="auto">
            <a:xfrm>
              <a:off x="910" y="12717"/>
              <a:ext cx="2200" cy="1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615" name="Picture 15"/>
            <p:cNvPicPr>
              <a:picLocks noChangeAspect="1" noChangeArrowheads="1"/>
            </p:cNvPicPr>
            <p:nvPr/>
          </p:nvPicPr>
          <p:blipFill>
            <a:blip r:embed="rId7" cstate="print"/>
            <a:srcRect l="12883" r="23679" b="24364"/>
            <a:stretch>
              <a:fillRect/>
            </a:stretch>
          </p:blipFill>
          <p:spPr bwMode="auto">
            <a:xfrm>
              <a:off x="2138" y="10865"/>
              <a:ext cx="2049" cy="17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616" name="Picture 16"/>
            <p:cNvPicPr>
              <a:picLocks noChangeAspect="1" noChangeArrowheads="1"/>
            </p:cNvPicPr>
            <p:nvPr/>
          </p:nvPicPr>
          <p:blipFill>
            <a:blip r:embed="rId8" cstate="print"/>
            <a:srcRect l="48755" t="9215" r="7237" b="31293"/>
            <a:stretch>
              <a:fillRect/>
            </a:stretch>
          </p:blipFill>
          <p:spPr bwMode="auto">
            <a:xfrm>
              <a:off x="4528" y="11168"/>
              <a:ext cx="2922" cy="30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25617" name="Group 17"/>
            <p:cNvGrpSpPr>
              <a:grpSpLocks/>
            </p:cNvGrpSpPr>
            <p:nvPr/>
          </p:nvGrpSpPr>
          <p:grpSpPr bwMode="auto">
            <a:xfrm>
              <a:off x="8313" y="11291"/>
              <a:ext cx="2995" cy="2682"/>
              <a:chOff x="8313" y="11291"/>
              <a:chExt cx="2995" cy="2682"/>
            </a:xfrm>
          </p:grpSpPr>
          <p:pic>
            <p:nvPicPr>
              <p:cNvPr id="25618" name="Picture 18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8313" y="11291"/>
                <a:ext cx="2790" cy="18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5619" name="AutoShape 19"/>
              <p:cNvSpPr>
                <a:spLocks noChangeArrowheads="1"/>
              </p:cNvSpPr>
              <p:nvPr/>
            </p:nvSpPr>
            <p:spPr bwMode="auto">
              <a:xfrm>
                <a:off x="8313" y="13477"/>
                <a:ext cx="2995" cy="496"/>
              </a:xfrm>
              <a:prstGeom prst="rightArrow">
                <a:avLst>
                  <a:gd name="adj1" fmla="val 50000"/>
                  <a:gd name="adj2" fmla="val 150958"/>
                </a:avLst>
              </a:prstGeom>
              <a:gradFill rotWithShape="0">
                <a:gsLst>
                  <a:gs pos="0">
                    <a:srgbClr val="BCBCBC"/>
                  </a:gs>
                  <a:gs pos="100000">
                    <a:srgbClr val="000000"/>
                  </a:gs>
                </a:gsLst>
                <a:path path="rect">
                  <a:fillToRect l="50000" t="50000" r="50000" b="50000"/>
                </a:path>
              </a:gradFill>
              <a:ln w="0">
                <a:noFill/>
                <a:miter lim="800000"/>
                <a:headEnd/>
                <a:tailEnd/>
              </a:ln>
              <a:effectLst>
                <a:outerShdw dist="28398" dir="3806097" algn="ctr" rotWithShape="0">
                  <a:srgbClr val="7F7F7F"/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graphicFrame>
        <p:nvGraphicFramePr>
          <p:cNvPr id="20" name="Таблица 19"/>
          <p:cNvGraphicFramePr>
            <a:graphicFrameLocks noGrp="1"/>
          </p:cNvGraphicFramePr>
          <p:nvPr/>
        </p:nvGraphicFramePr>
        <p:xfrm>
          <a:off x="571472" y="571480"/>
          <a:ext cx="4143403" cy="5429290"/>
        </p:xfrm>
        <a:graphic>
          <a:graphicData uri="http://schemas.openxmlformats.org/drawingml/2006/table">
            <a:tbl>
              <a:tblPr/>
              <a:tblGrid>
                <a:gridCol w="1440656"/>
                <a:gridCol w="1416432"/>
                <a:gridCol w="1286315"/>
              </a:tblGrid>
              <a:tr h="191286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 b="1" dirty="0">
                          <a:solidFill>
                            <a:srgbClr val="FF0000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ОПУСТЕЛ СКВОРЕЧНИК</a:t>
                      </a:r>
                      <a:endParaRPr lang="ru-RU" sz="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782" marR="347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 b="1" dirty="0">
                          <a:solidFill>
                            <a:srgbClr val="FF0000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УЛЕТЕЛИ ПТИЦЫ</a:t>
                      </a:r>
                      <a:endParaRPr lang="ru-RU" sz="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782" marR="347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 b="1" dirty="0">
                          <a:solidFill>
                            <a:srgbClr val="FF0000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ЛИСТЬЯМ</a:t>
                      </a:r>
                      <a:endParaRPr lang="ru-RU" sz="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782" marR="347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4525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 b="1" dirty="0">
                          <a:solidFill>
                            <a:srgbClr val="FF0000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НА ДЕРЕВЬЯХ</a:t>
                      </a:r>
                      <a:endParaRPr lang="ru-RU" sz="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782" marR="347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 b="1" dirty="0">
                          <a:solidFill>
                            <a:srgbClr val="FF0000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ТОЖЕ НЕ СИДИТСЯ</a:t>
                      </a:r>
                      <a:endParaRPr lang="ru-RU" sz="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782" marR="347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 b="1" dirty="0">
                          <a:solidFill>
                            <a:srgbClr val="FF0000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ЦЕЛЫЙ ДЕНЬ СЕГОДНЯ</a:t>
                      </a:r>
                      <a:endParaRPr lang="ru-RU" sz="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782" marR="347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7117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 b="1">
                          <a:solidFill>
                            <a:srgbClr val="FF0000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ВСЕ ЛЕТЯТ, ЛЕТЯТ</a:t>
                      </a:r>
                      <a:endParaRPr lang="ru-RU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782" marR="347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 b="1" dirty="0">
                          <a:solidFill>
                            <a:srgbClr val="FF0000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ВИДНО ТОЖЕ В АФРИКУ</a:t>
                      </a:r>
                      <a:endParaRPr lang="ru-RU" sz="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782" marR="347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 b="1" dirty="0">
                          <a:solidFill>
                            <a:srgbClr val="FF0000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УЛЕТЕТЬ ХОТЯТ</a:t>
                      </a:r>
                      <a:endParaRPr lang="ru-RU" sz="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782" marR="347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21" name="Picture 2" descr="C:\Documents and Settings\user\Рабочий стол\мнемотаблицы\мнемотаблицы\фото\P1010088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072066" y="1142984"/>
            <a:ext cx="3571900" cy="26788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 idx="4294967295"/>
          </p:nvPr>
        </p:nvSpPr>
        <p:spPr>
          <a:xfrm>
            <a:off x="0" y="214313"/>
            <a:ext cx="3714750" cy="571500"/>
          </a:xfrm>
        </p:spPr>
        <p:txBody>
          <a:bodyPr>
            <a:normAutofit fontScale="90000"/>
          </a:bodyPr>
          <a:lstStyle/>
          <a:p>
            <a:r>
              <a:rPr lang="ru-RU" sz="2800" u="sng" cap="none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u="sng" cap="none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u="sng" cap="none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Коллаж «Золотая Осень»</a:t>
            </a:r>
            <a:r>
              <a:rPr lang="ru-RU" sz="2800" cap="none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cap="none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cap="none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Documents and Settings\user\Рабочий стол\мнемотаблицы\мнемотаблицы\фото\P101007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1000108"/>
            <a:ext cx="6858048" cy="51433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Documents and Settings\user\Рабочий стол\мнемотаблицы\мнемотаблицы\фото\P101007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0562" y="3286124"/>
            <a:ext cx="4167351" cy="31253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147" name="Picture 3" descr="C:\Documents and Settings\user\Рабочий стол\мнемотаблицы\мнемотаблицы\фото\P101007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357166"/>
            <a:ext cx="4000528" cy="30002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28596" y="500042"/>
            <a:ext cx="8501122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1950">
              <a:buNone/>
            </a:pP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Современный энциклопедический словарь дает следующие определения</a:t>
            </a:r>
          </a:p>
          <a:p>
            <a:pPr>
              <a:buNone/>
            </a:pP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мнемотехники.</a:t>
            </a:r>
          </a:p>
          <a:p>
            <a:pPr>
              <a:buFont typeface="Wingdings" pitchFamily="2" charset="2"/>
              <a:buChar char="v"/>
            </a:pP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МНЕМОНИКА – искусство запоминания, совокупность приемов и способов, облегчающих запоминание и увеличивающих объем памяти путем образования искусственных ассоциаций.</a:t>
            </a:r>
          </a:p>
          <a:p>
            <a:pPr>
              <a:buFont typeface="Wingdings" pitchFamily="2" charset="2"/>
              <a:buChar char="v"/>
            </a:pP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МНЕМОТЕХНИКА: 1) то же, что мнемоника; 2) цирковой и эстрадный номер, основанный на искусстве запоминания («отгадывание» чисел, предметов, дат и имен). Исполняется двумя артистами при помощи специально разработанного кода.</a:t>
            </a:r>
          </a:p>
          <a:p>
            <a:pPr>
              <a:buNone/>
            </a:pP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Можно дать и третье определение мнемотехники, которое наиболее точно</a:t>
            </a:r>
          </a:p>
          <a:p>
            <a:pPr>
              <a:buNone/>
            </a:pP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отображает современную мнемотехнику.</a:t>
            </a:r>
          </a:p>
          <a:p>
            <a:pPr>
              <a:buFont typeface="Wingdings" pitchFamily="2" charset="2"/>
              <a:buChar char="v"/>
            </a:pP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МНЕМОТЕХНИКА – это система внутреннего письма, позволяющая</a:t>
            </a:r>
          </a:p>
          <a:p>
            <a:pPr>
              <a:buNone/>
            </a:pP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последовательно записывать в мозг информацию, преобразованную в комбинации зрительных образов.</a:t>
            </a:r>
          </a:p>
          <a:p>
            <a:pPr indent="361950">
              <a:buNone/>
            </a:pP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педагогике и психологии под «МОДЕЛЬЮ» понимается система</a:t>
            </a:r>
          </a:p>
          <a:p>
            <a:pPr>
              <a:buNone/>
            </a:pP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объектов или знаков, воспроизводящая некоторые                          существенные свойства, качества и связи предметов.</a:t>
            </a:r>
          </a:p>
          <a:p>
            <a:pPr>
              <a:buNone/>
            </a:pPr>
            <a:endParaRPr lang="ru-RU" sz="20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Documents and Settings\user\Рабочий стол\мнемотаблицы\мнемотаблицы\фото\P101008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571480"/>
            <a:ext cx="7048872" cy="52864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14282" y="175499"/>
            <a:ext cx="8358246" cy="6247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Список литературы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45720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Большова, Т.В. Учимся по сказке. Развитие мышления дошкольников с помощью мнемотехники. СПб.,2005.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45720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Вахрушев, А.А.,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Кочемасова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Е.Е., Акимова, Ю.А. Здравствуй, мир! Москва “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Баласс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”, 2000.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457200" algn="l"/>
              </a:tabLst>
            </a:pP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Волковская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Т.Н., Юсупова Г.Х. Психологическая помощь дошкольникам с общим недоразвитием речи. М., 2004.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45720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Громова, О.Е., Соломатина, Г.Н., Савинова, Н. П. Стихи о временах года и игры. Дидактические материалы по развитию речи детей 5 – 6 лет. Москва, 2005.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45720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Гурьева Н. А. Год до школы. Развиваем память: Рабочая тетрадь упражнений по мнемотехнике. СПб., 2000.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45720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Кислова, Т.Р. По дороге к азбуке. Москва “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Баласс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”, 2002.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457200" algn="l"/>
              </a:tabLst>
            </a:pP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Малетина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Н.С., Пономарёва Л.В. Моделирование в описательной речи детей с ОНР / Дошкольное воспитание. 2004.№6. С. 64-68.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45720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Омельченко Л.В. Использование приёмов мнемотехники в развитии связной речи / Логопед. 2008. №4. С.102 -115.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45720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Ткаченко Т.А. Использование схем в составлении описательных рассказов / Дошкольное воспитание.1990. №10. С.16-21.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457200" algn="l"/>
              </a:tabLst>
            </a:pP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Фалькович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Т.А.,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Барылкина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Л.П. Развитие речи, подготовка к освоению письма. Москва “ВАКО”, 2005.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45720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Широких Т.Д. Учим стихи – развиваем память / Ребёнок в детском саду. 2004. №2. С.59-62.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45720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Шорыгина, Т.А. Стихи и сказки о родной природе. Москва, 2005.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928688" y="857250"/>
            <a:ext cx="8215312" cy="1643063"/>
          </a:xfrm>
        </p:spPr>
        <p:txBody>
          <a:bodyPr>
            <a:noAutofit/>
          </a:bodyPr>
          <a:lstStyle/>
          <a:p>
            <a:pPr algn="ctr"/>
            <a:r>
              <a:rPr lang="ru-RU" sz="48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Спасибо за внимание</a:t>
            </a:r>
            <a:endParaRPr lang="ru-RU" sz="48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Актуальность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285720" y="1285860"/>
            <a:ext cx="8715436" cy="5286412"/>
          </a:xfrm>
        </p:spPr>
        <p:txBody>
          <a:bodyPr>
            <a:normAutofit fontScale="55000" lnSpcReduction="20000"/>
          </a:bodyPr>
          <a:lstStyle/>
          <a:p>
            <a:pPr algn="just">
              <a:buNone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37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 для кого не секрет, что в настоящее время всё чаще  у детей наблюдаются</a:t>
            </a:r>
          </a:p>
          <a:p>
            <a:pPr algn="just">
              <a:buNone/>
            </a:pPr>
            <a:r>
              <a:rPr lang="ru-RU" sz="37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следующие проблемы: скудный словарный запас, неумение согласовывать</a:t>
            </a:r>
          </a:p>
          <a:p>
            <a:pPr algn="just">
              <a:buNone/>
            </a:pPr>
            <a:r>
              <a:rPr lang="ru-RU" sz="37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слова в предложении, нарушение звукопроизношения, внимания,</a:t>
            </a:r>
          </a:p>
          <a:p>
            <a:pPr algn="just">
              <a:buNone/>
            </a:pPr>
            <a:r>
              <a:rPr lang="ru-RU" sz="37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несовершенно логическое мышление. </a:t>
            </a:r>
          </a:p>
          <a:p>
            <a:pPr algn="just">
              <a:buNone/>
            </a:pPr>
            <a:r>
              <a:rPr lang="ru-RU" sz="37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Поэтому  перед нами встала задача научить детей связно, последовательно,</a:t>
            </a:r>
          </a:p>
          <a:p>
            <a:pPr algn="just">
              <a:buNone/>
            </a:pPr>
            <a:r>
              <a:rPr lang="ru-RU" sz="37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грамматически правильно излагать свои мысли, рассказывать о различных</a:t>
            </a:r>
          </a:p>
          <a:p>
            <a:pPr algn="just">
              <a:buNone/>
            </a:pPr>
            <a:r>
              <a:rPr lang="ru-RU" sz="37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событиях из окружающей жизни.</a:t>
            </a:r>
          </a:p>
          <a:p>
            <a:pPr algn="just">
              <a:buNone/>
            </a:pPr>
            <a:r>
              <a:rPr lang="ru-RU" sz="37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В дошкольном возрасте преобладает наглядно-образная память, и</a:t>
            </a:r>
          </a:p>
          <a:p>
            <a:pPr algn="just">
              <a:buNone/>
            </a:pPr>
            <a:r>
              <a:rPr lang="ru-RU" sz="37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запоминание носит в основном непроизвольный характер: дети лучше</a:t>
            </a:r>
          </a:p>
          <a:p>
            <a:pPr algn="just">
              <a:buNone/>
            </a:pPr>
            <a:r>
              <a:rPr lang="ru-RU" sz="37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запоминают события, предметы, факты, явления, близкие их жизненному</a:t>
            </a:r>
          </a:p>
          <a:p>
            <a:pPr algn="just">
              <a:buNone/>
            </a:pPr>
            <a:r>
              <a:rPr lang="ru-RU" sz="37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опыту. При обучении детей, вполне обосновано использование</a:t>
            </a:r>
          </a:p>
          <a:p>
            <a:pPr algn="just">
              <a:buNone/>
            </a:pPr>
            <a:r>
              <a:rPr lang="ru-RU" sz="37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творческих методик, эффективность которых очевидна, наряду с</a:t>
            </a:r>
          </a:p>
          <a:p>
            <a:pPr algn="just">
              <a:buNone/>
            </a:pPr>
            <a:r>
              <a:rPr lang="ru-RU" sz="37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общепринятыми. </a:t>
            </a:r>
          </a:p>
          <a:p>
            <a:pPr indent="98425" algn="just">
              <a:buNone/>
            </a:pPr>
            <a:r>
              <a:rPr lang="ru-RU" sz="37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Приёмы мнемотехники облегчают запоминание у детей и</a:t>
            </a:r>
          </a:p>
          <a:p>
            <a:pPr algn="just">
              <a:buNone/>
            </a:pPr>
            <a:r>
              <a:rPr lang="ru-RU" sz="37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увеличивают объём памяти путём образования дополнительных ассоциаций.</a:t>
            </a:r>
          </a:p>
          <a:p>
            <a:pPr algn="just">
              <a:buNone/>
            </a:pPr>
            <a:endParaRPr lang="ru-RU" sz="37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142875" y="142875"/>
            <a:ext cx="9001125" cy="6715125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ru-RU" sz="8000" b="1" u="sng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Цель работы:</a:t>
            </a:r>
            <a:r>
              <a:rPr lang="ru-RU" sz="8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8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Использовать технологию мнемотехника в</a:t>
            </a:r>
          </a:p>
          <a:p>
            <a:pPr>
              <a:buNone/>
            </a:pPr>
            <a:r>
              <a:rPr lang="ru-RU" sz="8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образовательном процессе в совместной и самостоятельной деятельности.</a:t>
            </a:r>
          </a:p>
          <a:p>
            <a:pPr>
              <a:buNone/>
            </a:pPr>
            <a:r>
              <a:rPr lang="ru-RU" sz="8000" b="1" u="sng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</a:p>
          <a:p>
            <a:pPr algn="just">
              <a:buNone/>
            </a:pPr>
            <a:endParaRPr lang="ru-RU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6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1. Способствовать развитие основных психических процессов – памяти, внимания, образного</a:t>
            </a:r>
          </a:p>
          <a:p>
            <a:pPr algn="just">
              <a:buNone/>
            </a:pPr>
            <a:r>
              <a:rPr lang="ru-RU" sz="6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мышления;</a:t>
            </a:r>
          </a:p>
          <a:p>
            <a:pPr algn="just">
              <a:buNone/>
            </a:pPr>
            <a:r>
              <a:rPr lang="ru-RU" sz="6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2.Способствовать умению детей преобразовывать абстрактные символы в образы (перекодирование</a:t>
            </a:r>
          </a:p>
          <a:p>
            <a:pPr algn="just">
              <a:buNone/>
            </a:pPr>
            <a:r>
              <a:rPr lang="ru-RU" sz="6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информации);</a:t>
            </a:r>
          </a:p>
          <a:p>
            <a:pPr algn="just">
              <a:buNone/>
            </a:pPr>
            <a:r>
              <a:rPr lang="ru-RU" sz="6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3.Способствовать формированию умений и навыков у детей восприятия, воспроизведения ,</a:t>
            </a:r>
          </a:p>
          <a:p>
            <a:pPr algn="just">
              <a:buNone/>
            </a:pPr>
            <a:r>
              <a:rPr lang="ru-RU" sz="6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использования средств технологии. </a:t>
            </a:r>
          </a:p>
          <a:p>
            <a:pPr>
              <a:buNone/>
            </a:pPr>
            <a:r>
              <a:rPr lang="ru-RU" sz="6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4.Способствовать развитию умения работать по образцу, по правилам, слушать взрослого и</a:t>
            </a:r>
          </a:p>
          <a:p>
            <a:pPr>
              <a:buNone/>
            </a:pPr>
            <a:r>
              <a:rPr lang="ru-RU" sz="6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выполнять его инструкции;</a:t>
            </a:r>
          </a:p>
          <a:p>
            <a:pPr>
              <a:buNone/>
            </a:pPr>
            <a:r>
              <a:rPr lang="ru-RU" sz="6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5. Способствовать  развитию творческих способностей детей, умению самим составлять схемы и</a:t>
            </a:r>
          </a:p>
          <a:p>
            <a:pPr>
              <a:buNone/>
            </a:pPr>
            <a:r>
              <a:rPr lang="ru-RU" sz="6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воспроизводить их.</a:t>
            </a:r>
          </a:p>
          <a:p>
            <a:pPr algn="just">
              <a:buNone/>
            </a:pPr>
            <a:r>
              <a:rPr lang="ru-RU" sz="6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6.Способствовать развитию связной речи, расширению и обогащению словарного запаса детей;</a:t>
            </a:r>
          </a:p>
          <a:p>
            <a:pPr algn="just">
              <a:buNone/>
            </a:pPr>
            <a:r>
              <a:rPr lang="ru-RU" sz="6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7. Способствовать развитие мелкой моторики рук;</a:t>
            </a:r>
          </a:p>
          <a:p>
            <a:pPr algn="just">
              <a:buNone/>
            </a:pPr>
            <a:r>
              <a:rPr lang="ru-RU" sz="6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8.</a:t>
            </a:r>
            <a:r>
              <a:rPr lang="ru-RU" sz="6400" dirty="0" smtClean="0"/>
              <a:t> </a:t>
            </a:r>
            <a:r>
              <a:rPr lang="ru-RU" sz="6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Способствовать формированию навыков сотрудничества, взаимопонимания, доброжелательности,</a:t>
            </a:r>
          </a:p>
          <a:p>
            <a:pPr algn="just">
              <a:buNone/>
            </a:pPr>
            <a:r>
              <a:rPr lang="ru-RU" sz="6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самостоятельности, инициативности, ответственности;</a:t>
            </a:r>
          </a:p>
          <a:p>
            <a:pPr>
              <a:buNone/>
            </a:pPr>
            <a:r>
              <a:rPr lang="ru-RU" sz="6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9. Способствовать формированию целостного восприятия окружающего мира; </a:t>
            </a:r>
          </a:p>
          <a:p>
            <a:pPr>
              <a:buNone/>
            </a:pPr>
            <a:r>
              <a:rPr lang="ru-RU" sz="6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10. Содействовать развитию интереса, мотивации  к изучению нового, неизвестного в окружающем</a:t>
            </a:r>
          </a:p>
          <a:p>
            <a:pPr>
              <a:buNone/>
            </a:pPr>
            <a:r>
              <a:rPr lang="ru-RU" sz="6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мире, принимать активное участие в образовательном процессе;</a:t>
            </a:r>
          </a:p>
          <a:p>
            <a:pPr algn="just">
              <a:buNone/>
            </a:pPr>
            <a:r>
              <a:rPr lang="ru-RU" sz="6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11. Способствовать развитию умения решать интеллектуальные и личностные задачи адекватно</a:t>
            </a:r>
          </a:p>
          <a:p>
            <a:pPr algn="just">
              <a:buNone/>
            </a:pPr>
            <a:r>
              <a:rPr lang="ru-RU" sz="6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возрасту, применять знания и способы деятельности в решении задач; </a:t>
            </a:r>
          </a:p>
          <a:p>
            <a:pPr algn="just">
              <a:buNone/>
            </a:pPr>
            <a:r>
              <a:rPr lang="ru-RU" sz="6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12. Создать условия способствующие взаимодействию и сотрудничеству с родителями детей.</a:t>
            </a:r>
          </a:p>
          <a:p>
            <a:pPr>
              <a:buNone/>
            </a:pPr>
            <a:endParaRPr lang="ru-RU" sz="5600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Методология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285720" y="1285860"/>
            <a:ext cx="8715436" cy="5286412"/>
          </a:xfrm>
        </p:spPr>
        <p:txBody>
          <a:bodyPr>
            <a:normAutofit/>
          </a:bodyPr>
          <a:lstStyle/>
          <a:p>
            <a:pPr marL="0" indent="361950">
              <a:buNone/>
            </a:pP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 экспериментальном обследовании дошкольников (П.Я. Гальперин, А.В. Запорожец, С.Н. Карпова, Д.Б. </a:t>
            </a:r>
            <a:r>
              <a:rPr lang="ru-RU" sz="24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Эльконин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) выяснилось, что многие знания, которые ребёнок не может усвоить на основе словесного объяснения взрослого или в процессе организованных взрослым действий с предметами, он легко усваивает, если эти знания дают ему в виде действий с моделями, отражающими существенные черты изучаемых явлений.</a:t>
            </a:r>
          </a:p>
          <a:p>
            <a:pPr marL="0" indent="361950">
              <a:buNone/>
            </a:pP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нашей работе мы опирались на работы Т. В. </a:t>
            </a:r>
            <a:r>
              <a:rPr lang="ru-RU" sz="24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Большевой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(коллаж), Т.В. Воробьевой, (сенсорно-графические схемы) </a:t>
            </a:r>
          </a:p>
          <a:p>
            <a:pPr marL="0" indent="0">
              <a:buNone/>
            </a:pP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В. П. </a:t>
            </a:r>
            <a:r>
              <a:rPr lang="ru-RU" sz="24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Глухова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(блоки-квадраты ) Л. Н. </a:t>
            </a:r>
            <a:r>
              <a:rPr lang="ru-RU" sz="24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Ефименковой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(схемы составления рассказа), Т. А. Ткаченко (предметно -схематические модели ).</a:t>
            </a:r>
          </a:p>
          <a:p>
            <a:pPr>
              <a:buFont typeface="Wingdings" pitchFamily="2" charset="2"/>
              <a:buChar char="v"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714375"/>
            <a:ext cx="8715375" cy="5357813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основании анализа научной литературы мы выделили следующие </a:t>
            </a:r>
          </a:p>
          <a:p>
            <a:pPr>
              <a:buNone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подходы в работе с технологией мнемотехника: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Системный –технология мнемотехника используется в системе обучения и воспитания;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Личностный –с учетом возможностей и потребностей каждого ребенка;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Деятельностный- развитие ребенка происходит в деятельности, он читает предложенные воспитателем схемы, таблицы и составляет свои;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Диалогический- процесс обучения происходит в форме диалога;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Культурологический- ребенок расширяет словарный запас, развивает связную речь, учится грамматически правильно говорить;</a:t>
            </a:r>
          </a:p>
          <a:p>
            <a:pPr algn="just">
              <a:buFont typeface="Wingdings" pitchFamily="2" charset="2"/>
              <a:buChar char="v"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Информационный- ребенок через схемы и таблицы воспринимает, перерабатывает и воспроизводит информацию об окружающем мире;</a:t>
            </a:r>
          </a:p>
          <a:p>
            <a:pPr algn="just">
              <a:buFont typeface="Wingdings" pitchFamily="2" charset="2"/>
              <a:buChar char="v"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Аксиологический –образовательная деятельность основана на идеях гуманистической педагогики, субъект- субъектное взаимодействие с детьми.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457200" y="1554163"/>
            <a:ext cx="8686800" cy="452596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Работа с технологией мнемотехника опирается на следующие принципы:</a:t>
            </a:r>
          </a:p>
          <a:p>
            <a:pPr>
              <a:buNone/>
            </a:pP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1.Принцип развивающего образования, в соответствии с которым главной целью является развитие ребенка;</a:t>
            </a:r>
          </a:p>
          <a:p>
            <a:pPr algn="just">
              <a:buNone/>
            </a:pP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2.Принцип научной обоснованности и практической применимости - содержание работы соответствует основным положениям возрастной психологии и дошкольной педагогики, и  имеет возможность реализации в массовой практике дошкольного образования.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098" name="Picture 2" descr="6f0c04a8816e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</a:blip>
          <a:srcRect t="14722"/>
          <a:stretch>
            <a:fillRect/>
          </a:stretch>
        </p:blipFill>
        <p:spPr bwMode="auto">
          <a:xfrm>
            <a:off x="928662" y="285728"/>
            <a:ext cx="1500198" cy="13230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285750"/>
            <a:ext cx="8643938" cy="6215063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endParaRPr lang="ru-RU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дидактике выделены три вида моделей:</a:t>
            </a:r>
          </a:p>
          <a:p>
            <a:pPr marL="0" indent="0">
              <a:buNone/>
            </a:pPr>
            <a:endParaRPr lang="ru-RU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1. Предметная модель в виде физической конструкции предметов, закономерно связанных. В этом случае модель аналогична предмету, воспроизводит его главнейшие части, конструктивные особенности, пропорции и соотношения. Например, план постройки.</a:t>
            </a:r>
          </a:p>
          <a:p>
            <a:pPr marL="514350" indent="-514350">
              <a:buAutoNum type="arabicPeriod"/>
            </a:pPr>
            <a:endParaRPr lang="ru-RU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2. Предметно-схематическая модель. Здесь выделенные в объекте познания существенные компоненты и связи между ними обозначаются при помощи предметов-заместителей и графических знаков. Структура такой модели должна быть подобна главнейшим компонентам изучаемого объекта и тем связям, отношениям, которые становятся предметом познания. Предметно-схематическая модель должна обнаружить эти связи, отчётливо представить их в изолированном, обобщённом виде. Примером простой предметно-схематической модели может служить модель для раскрытия детям понятия о покровительственной окраске, как проявлении связи животного со средой обитания (лист картона определённой расцветки и фигура животного; если их цвета совпадают, то животное не видно).</a:t>
            </a:r>
          </a:p>
          <a:p>
            <a:pPr marL="0" indent="0">
              <a:buNone/>
            </a:pPr>
            <a:endParaRPr lang="ru-RU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3. Графические модели – обобщённо передающие разные виды отношений (графики, формулы, схемы). Этот вид моделей используется в школе, хотя последние исследования свидетельствуют о доступности их в детском саду.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18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Тема18</Template>
  <TotalTime>671</TotalTime>
  <Words>2326</Words>
  <Application>Microsoft Office PowerPoint</Application>
  <PresentationFormat>Экран (4:3)</PresentationFormat>
  <Paragraphs>311</Paragraphs>
  <Slides>32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3" baseType="lpstr">
      <vt:lpstr>Тема18</vt:lpstr>
      <vt:lpstr>   “Учите ребёнка каким-нибудь неизвестным ему пяти словам  – он будет долго и напрасно мучиться,  но свяжите двадцать таких слов с картинками, и он их усвоит на лету”.   К.Д.Ушинский                      </vt:lpstr>
      <vt:lpstr>Что такое мнемотехника?</vt:lpstr>
      <vt:lpstr>Слайд 3</vt:lpstr>
      <vt:lpstr>Актуальность</vt:lpstr>
      <vt:lpstr>Слайд 5</vt:lpstr>
      <vt:lpstr>Методология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Наш Метод организации работы с детьми отличается:</vt:lpstr>
      <vt:lpstr>Слайд 15</vt:lpstr>
      <vt:lpstr>Слайд 16</vt:lpstr>
      <vt:lpstr>Перспективно – тематический план  на 2011-2012 учебный год в средней группе  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 Коллаж «Золотая Осень» </vt:lpstr>
      <vt:lpstr>Слайд 29</vt:lpstr>
      <vt:lpstr>Слайд 30</vt:lpstr>
      <vt:lpstr>Слайд 31</vt:lpstr>
      <vt:lpstr>Спасибо за внимание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«Использование технологии «мнемотехника» в образовательном процессе ДОУ»        Воспитатель I категории  МДОУ «Детский сад комбинированного вида  №5 второй категории» Валентина Ивановна Архипова</dc:title>
  <dc:creator>User</dc:creator>
  <cp:lastModifiedBy>Надежда</cp:lastModifiedBy>
  <cp:revision>141</cp:revision>
  <dcterms:modified xsi:type="dcterms:W3CDTF">2021-11-14T19:51:35Z</dcterms:modified>
</cp:coreProperties>
</file>